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69" r:id="rId16"/>
    <p:sldId id="270" r:id="rId17"/>
    <p:sldId id="274" r:id="rId18"/>
    <p:sldId id="272" r:id="rId19"/>
    <p:sldId id="271" r:id="rId20"/>
  </p:sldIdLst>
  <p:sldSz cx="18288000" cy="10287000"/>
  <p:notesSz cx="6797675" cy="9926638"/>
  <p:embeddedFontLst>
    <p:embeddedFont>
      <p:font typeface="Bebas Neue Bold" panose="020B0604020202020204" charset="-18"/>
      <p:regular r:id="rId22"/>
    </p:embeddedFont>
    <p:embeddedFont>
      <p:font typeface="Open Sans" panose="020B0606030504020204" pitchFamily="34" charset="0"/>
      <p:regular r:id="rId23"/>
      <p:bold r:id="rId24"/>
      <p:italic r:id="rId25"/>
      <p:boldItalic r:id="rId26"/>
    </p:embeddedFont>
    <p:embeddedFont>
      <p:font typeface="Open Sans Bold" panose="020B080603050402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E0C60A-36C9-47D7-BA44-633D2A0D7C51}" type="datetimeFigureOut">
              <a:rPr lang="pl-PL" smtClean="0"/>
              <a:t>03.09.2025</a:t>
            </a:fld>
            <a:endParaRPr lang="pl-PL" dirty="0"/>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161DF5-EF6F-478E-B50B-C57A8A3DDEDD}" type="slidenum">
              <a:rPr lang="pl-PL" smtClean="0"/>
              <a:t>‹#›</a:t>
            </a:fld>
            <a:endParaRPr lang="pl-PL" dirty="0"/>
          </a:p>
        </p:txBody>
      </p:sp>
    </p:spTree>
    <p:extLst>
      <p:ext uri="{BB962C8B-B14F-4D97-AF65-F5344CB8AC3E}">
        <p14:creationId xmlns:p14="http://schemas.microsoft.com/office/powerpoint/2010/main" val="11744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4</a:t>
            </a:fld>
            <a:endParaRPr lang="pl-PL" dirty="0"/>
          </a:p>
        </p:txBody>
      </p:sp>
    </p:spTree>
    <p:extLst>
      <p:ext uri="{BB962C8B-B14F-4D97-AF65-F5344CB8AC3E}">
        <p14:creationId xmlns:p14="http://schemas.microsoft.com/office/powerpoint/2010/main" val="25543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10</a:t>
            </a:fld>
            <a:endParaRPr lang="pl-PL" dirty="0"/>
          </a:p>
        </p:txBody>
      </p:sp>
    </p:spTree>
    <p:extLst>
      <p:ext uri="{BB962C8B-B14F-4D97-AF65-F5344CB8AC3E}">
        <p14:creationId xmlns:p14="http://schemas.microsoft.com/office/powerpoint/2010/main" val="334393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12</a:t>
            </a:fld>
            <a:endParaRPr lang="pl-PL" dirty="0"/>
          </a:p>
        </p:txBody>
      </p:sp>
    </p:spTree>
    <p:extLst>
      <p:ext uri="{BB962C8B-B14F-4D97-AF65-F5344CB8AC3E}">
        <p14:creationId xmlns:p14="http://schemas.microsoft.com/office/powerpoint/2010/main" val="146054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E161DF5-EF6F-478E-B50B-C57A8A3DDEDD}" type="slidenum">
              <a:rPr lang="pl-PL" smtClean="0"/>
              <a:t>17</a:t>
            </a:fld>
            <a:endParaRPr lang="pl-PL" dirty="0"/>
          </a:p>
        </p:txBody>
      </p:sp>
    </p:spTree>
    <p:extLst>
      <p:ext uri="{BB962C8B-B14F-4D97-AF65-F5344CB8AC3E}">
        <p14:creationId xmlns:p14="http://schemas.microsoft.com/office/powerpoint/2010/main" val="203185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cLGvaVomsqY?feature=oembed"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polskanatle.pl/artykul/smishing-podstepne-wiadomosci-sm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Kz5so1ImwI&amp;t=1s" TargetMode="External"/><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www.youtube.com/watch?v=3t3C29vCkA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youtube.com/watch?v=Qwy6c28_3bc&amp;t=10s" TargetMode="External"/><Relationship Id="rId7" Type="http://schemas.openxmlformats.org/officeDocument/2006/relationships/hyperlink" Target="https://pkdp.gov.pl/prawo-do-prywatnosci-a-wizerunki-dzieci-w-internecie-poradni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hyperlink" Target="https://cyberdefence24.pl/cyberbezpieczenstwo/rosnie-problem-sextortion-czy-mozna-mu-zapobiec" TargetMode="External"/><Relationship Id="rId4" Type="http://schemas.openxmlformats.org/officeDocument/2006/relationships/hyperlink" Target="https://it-szkola.edu.pl/news,art,67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KLDC8N4LJo" TargetMode="External"/><Relationship Id="rId2" Type="http://schemas.openxmlformats.org/officeDocument/2006/relationships/hyperlink" Target="https://www.youtube.com/watch?v=n5jhFCJW6uY"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s://uodo.gov.pl/pl/83/15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gal-content/PL/TXT/?uri=CELEX%3A32022R1925" TargetMode="External"/><Relationship Id="rId2" Type="http://schemas.openxmlformats.org/officeDocument/2006/relationships/hyperlink" Target="https://eur-lex.europa.eu/PL/legal-content/summary/digital-services-act.html" TargetMode="External"/><Relationship Id="rId1" Type="http://schemas.openxmlformats.org/officeDocument/2006/relationships/slideLayout" Target="../slideLayouts/slideLayout7.xml"/><Relationship Id="rId5" Type="http://schemas.openxmlformats.org/officeDocument/2006/relationships/hyperlink" Target="https://cyfrowa.rp.pl/globalne-interesy/art39369581-media-spolecznosciowe-z-oplatami-ile-bedzie-kosztowal-fb-ile-youtube-i-tiktok" TargetMode="External"/><Relationship Id="rId4" Type="http://schemas.openxmlformats.org/officeDocument/2006/relationships/hyperlink" Target="https://www.consilium.europa.eu/pl/policies/digital-markets-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azetakongresy.pl/czym-jest-konstytucja-internetu/" TargetMode="External"/><Relationship Id="rId1" Type="http://schemas.openxmlformats.org/officeDocument/2006/relationships/slideLayout" Target="../slideLayouts/slideLayout7.xml"/><Relationship Id="rId4" Type="http://schemas.openxmlformats.org/officeDocument/2006/relationships/hyperlink" Target="https://www.consilium.europa.eu/pl/infographics/digital-services-ac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brpd.gov.pl"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open.spotify.com/episode/0w02XFxeRGwy9DRi1OMx6r" TargetMode="External"/><Relationship Id="rId7" Type="http://schemas.openxmlformats.org/officeDocument/2006/relationships/hyperlink" Target="https://www.nask.pl/download/30/4830/ThinkstatRAPORTnastolatki-30ONLIN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odo.gov.pl/pl/138/3727" TargetMode="External"/><Relationship Id="rId5" Type="http://schemas.openxmlformats.org/officeDocument/2006/relationships/hyperlink" Target="Czytaj%20wi&#281;cej%20na%20Prawo.pl:https:/www.prawo.pl/oswiata/kara-za-deepfake-zdjecia-dziecka,533313.html" TargetMode="External"/><Relationship Id="rId4" Type="http://schemas.openxmlformats.org/officeDocument/2006/relationships/hyperlink" Target="https://techspresso.cafe/2023/09/06/23-techspresso-cafe-jak-social-media-niszcza-nasza-psychik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WeryfikacjaNASK/status/1572868630823444481/photo/1"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t.co/ViFIIcsH34"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H5qFxtkD32U?list=PL9oBhoGU7FXTRL59dLcWs4PpQm6GCVdcy"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9bU50wohLwk?feature=oembed" TargetMode="Externa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ose.gov.pl/mochron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prawo.gazetaprawna.pl/artykuly/977788,dziecko-moze-pozwac-rodzicow-za-publikacje-zdjec-na-facebooku.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alestra.pl/pl/czasopismo/wydanie/4-2022/artykul/sharenting-a-prawa-dziecka-rozwazania-nad-wladza-rodzicielska-w-dobie-mediow-spolecznosciowych" TargetMode="External"/><Relationship Id="rId2" Type="http://schemas.openxmlformats.org/officeDocument/2006/relationships/slideLayout" Target="../slideLayouts/slideLayout7.xml"/><Relationship Id="rId1" Type="http://schemas.openxmlformats.org/officeDocument/2006/relationships/video" Target="https://www.youtube.com/embed/ZJE7kXyK4Nk?feature=oembed" TargetMode="External"/><Relationship Id="rId5" Type="http://schemas.openxmlformats.org/officeDocument/2006/relationships/image" Target="../media/image9.jpeg"/><Relationship Id="rId4" Type="http://schemas.openxmlformats.org/officeDocument/2006/relationships/hyperlink" Target="Czytaj%20wi&#281;cej%20na%20Prawo.pl:https:/www.prawo.pl/prawo/sharenting-zagrozeniem-dla-prywatnosci-i-praw-majatkowych-dziecka,524162.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DemagogPL/status/1752003775177339060/photo/1" TargetMode="External"/><Relationship Id="rId2" Type="http://schemas.openxmlformats.org/officeDocument/2006/relationships/hyperlink" Target="https://serwisy.gazetaprawna.pl/nowe-technologie/artykuly/9407704,tak-meta-chroni-dzieci-100-tysiecy-dziennie-jest-krzywdzonych-na-fa.html"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rawo.pl/prawo/profil-zaufany-dla-nastolatka,525071.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grpSp>
        <p:nvGrpSpPr>
          <p:cNvPr id="2" name="Group 2"/>
          <p:cNvGrpSpPr/>
          <p:nvPr/>
        </p:nvGrpSpPr>
        <p:grpSpPr>
          <a:xfrm>
            <a:off x="714127" y="372833"/>
            <a:ext cx="16859746" cy="8920050"/>
            <a:chOff x="0" y="0"/>
            <a:chExt cx="4440427" cy="2349314"/>
          </a:xfrm>
        </p:grpSpPr>
        <p:sp>
          <p:nvSpPr>
            <p:cNvPr id="3" name="Freeform 3"/>
            <p:cNvSpPr/>
            <p:nvPr/>
          </p:nvSpPr>
          <p:spPr>
            <a:xfrm>
              <a:off x="0" y="0"/>
              <a:ext cx="4440427" cy="2349314"/>
            </a:xfrm>
            <a:custGeom>
              <a:avLst/>
              <a:gdLst/>
              <a:ahLst/>
              <a:cxnLst/>
              <a:rect l="l" t="t" r="r" b="b"/>
              <a:pathLst>
                <a:path w="4440427" h="2349314">
                  <a:moveTo>
                    <a:pt x="15613" y="0"/>
                  </a:moveTo>
                  <a:lnTo>
                    <a:pt x="4424814" y="0"/>
                  </a:lnTo>
                  <a:cubicBezTo>
                    <a:pt x="4428955" y="0"/>
                    <a:pt x="4432926" y="1645"/>
                    <a:pt x="4435854" y="4573"/>
                  </a:cubicBezTo>
                  <a:cubicBezTo>
                    <a:pt x="4438782" y="7501"/>
                    <a:pt x="4440427" y="11472"/>
                    <a:pt x="4440427" y="15613"/>
                  </a:cubicBezTo>
                  <a:lnTo>
                    <a:pt x="4440427" y="2333701"/>
                  </a:lnTo>
                  <a:cubicBezTo>
                    <a:pt x="4440427" y="2337842"/>
                    <a:pt x="4438782" y="2341813"/>
                    <a:pt x="4435854" y="2344741"/>
                  </a:cubicBezTo>
                  <a:cubicBezTo>
                    <a:pt x="4432926" y="2347669"/>
                    <a:pt x="4428955" y="2349314"/>
                    <a:pt x="4424814" y="2349314"/>
                  </a:cubicBezTo>
                  <a:lnTo>
                    <a:pt x="15613" y="2349314"/>
                  </a:lnTo>
                  <a:cubicBezTo>
                    <a:pt x="11472" y="2349314"/>
                    <a:pt x="7501" y="2347669"/>
                    <a:pt x="4573" y="2344741"/>
                  </a:cubicBezTo>
                  <a:cubicBezTo>
                    <a:pt x="1645" y="2341813"/>
                    <a:pt x="0" y="2337842"/>
                    <a:pt x="0" y="2333701"/>
                  </a:cubicBezTo>
                  <a:lnTo>
                    <a:pt x="0" y="15613"/>
                  </a:lnTo>
                  <a:cubicBezTo>
                    <a:pt x="0" y="11472"/>
                    <a:pt x="1645" y="7501"/>
                    <a:pt x="4573" y="4573"/>
                  </a:cubicBezTo>
                  <a:cubicBezTo>
                    <a:pt x="7501" y="1645"/>
                    <a:pt x="11472" y="0"/>
                    <a:pt x="15613" y="0"/>
                  </a:cubicBezTo>
                  <a:close/>
                </a:path>
              </a:pathLst>
            </a:custGeom>
            <a:solidFill>
              <a:srgbClr val="FFFFFF"/>
            </a:solidFill>
            <a:ln w="19050" cap="rnd">
              <a:solidFill>
                <a:srgbClr val="000000"/>
              </a:solidFill>
              <a:prstDash val="solid"/>
              <a:round/>
            </a:ln>
          </p:spPr>
          <p:txBody>
            <a:bodyPr/>
            <a:lstStyle/>
            <a:p>
              <a:endParaRPr lang="pl-PL"/>
            </a:p>
          </p:txBody>
        </p:sp>
        <p:sp>
          <p:nvSpPr>
            <p:cNvPr id="4" name="TextBox 4"/>
            <p:cNvSpPr txBox="1"/>
            <p:nvPr/>
          </p:nvSpPr>
          <p:spPr>
            <a:xfrm>
              <a:off x="0" y="-38100"/>
              <a:ext cx="4440427" cy="2387414"/>
            </a:xfrm>
            <a:prstGeom prst="rect">
              <a:avLst/>
            </a:prstGeom>
          </p:spPr>
          <p:txBody>
            <a:bodyPr lIns="50800" tIns="50800" rIns="50800" bIns="50800" rtlCol="0" anchor="ctr"/>
            <a:lstStyle/>
            <a:p>
              <a:pPr algn="ctr">
                <a:lnSpc>
                  <a:spcPts val="2659"/>
                </a:lnSpc>
              </a:pPr>
              <a:endParaRPr dirty="0"/>
            </a:p>
          </p:txBody>
        </p:sp>
      </p:grpSp>
      <p:sp>
        <p:nvSpPr>
          <p:cNvPr id="5" name="Freeform 5"/>
          <p:cNvSpPr/>
          <p:nvPr/>
        </p:nvSpPr>
        <p:spPr>
          <a:xfrm>
            <a:off x="1028700" y="1028700"/>
            <a:ext cx="8415441" cy="8229600"/>
          </a:xfrm>
          <a:custGeom>
            <a:avLst/>
            <a:gdLst/>
            <a:ahLst/>
            <a:cxnLst/>
            <a:rect l="l" t="t" r="r" b="b"/>
            <a:pathLst>
              <a:path w="8415441" h="8229600">
                <a:moveTo>
                  <a:pt x="0" y="0"/>
                </a:moveTo>
                <a:lnTo>
                  <a:pt x="8415441" y="0"/>
                </a:lnTo>
                <a:lnTo>
                  <a:pt x="8415441"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6" name="Freeform 6"/>
          <p:cNvSpPr/>
          <p:nvPr/>
        </p:nvSpPr>
        <p:spPr>
          <a:xfrm>
            <a:off x="11887495" y="1028700"/>
            <a:ext cx="5686378" cy="1791209"/>
          </a:xfrm>
          <a:custGeom>
            <a:avLst/>
            <a:gdLst/>
            <a:ahLst/>
            <a:cxnLst/>
            <a:rect l="l" t="t" r="r" b="b"/>
            <a:pathLst>
              <a:path w="5686378" h="1791209">
                <a:moveTo>
                  <a:pt x="0" y="0"/>
                </a:moveTo>
                <a:lnTo>
                  <a:pt x="5686378" y="0"/>
                </a:lnTo>
                <a:lnTo>
                  <a:pt x="5686378" y="1791209"/>
                </a:lnTo>
                <a:lnTo>
                  <a:pt x="0" y="1791209"/>
                </a:lnTo>
                <a:lnTo>
                  <a:pt x="0" y="0"/>
                </a:lnTo>
                <a:close/>
              </a:path>
            </a:pathLst>
          </a:custGeom>
          <a:blipFill>
            <a:blip r:embed="rId4"/>
            <a:stretch>
              <a:fillRect/>
            </a:stretch>
          </a:blipFill>
        </p:spPr>
        <p:txBody>
          <a:bodyPr/>
          <a:lstStyle/>
          <a:p>
            <a:endParaRPr lang="pl-PL"/>
          </a:p>
        </p:txBody>
      </p:sp>
      <p:sp>
        <p:nvSpPr>
          <p:cNvPr id="7" name="TextBox 7"/>
          <p:cNvSpPr txBox="1"/>
          <p:nvPr/>
        </p:nvSpPr>
        <p:spPr>
          <a:xfrm>
            <a:off x="10416024" y="5037472"/>
            <a:ext cx="7154332" cy="679673"/>
          </a:xfrm>
          <a:prstGeom prst="rect">
            <a:avLst/>
          </a:prstGeom>
        </p:spPr>
        <p:txBody>
          <a:bodyPr wrap="square" lIns="0" tIns="0" rIns="0" bIns="0" rtlCol="0" anchor="t">
            <a:spAutoFit/>
          </a:bodyPr>
          <a:lstStyle/>
          <a:p>
            <a:pPr>
              <a:lnSpc>
                <a:spcPts val="5265"/>
              </a:lnSpc>
            </a:pPr>
            <a:r>
              <a:rPr lang="en-US" sz="5601" dirty="0">
                <a:solidFill>
                  <a:schemeClr val="tx2">
                    <a:lumMod val="60000"/>
                    <a:lumOff val="40000"/>
                  </a:schemeClr>
                </a:solidFill>
                <a:latin typeface="Bebas Neue Bold"/>
              </a:rPr>
              <a:t>BEZPIECZNE DZIECKO  W SIECI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523730" y="1972677"/>
            <a:ext cx="16735570" cy="5262512"/>
          </a:xfrm>
          <a:prstGeom prst="rect">
            <a:avLst/>
          </a:prstGeom>
        </p:spPr>
        <p:txBody>
          <a:bodyPr lIns="0" tIns="0" rIns="0" bIns="0" rtlCol="0" anchor="t">
            <a:spAutoFit/>
          </a:bodyPr>
          <a:lstStyle/>
          <a:p>
            <a:pPr marL="780645" lvl="1" indent="-390323" algn="just">
              <a:lnSpc>
                <a:spcPts val="5062"/>
              </a:lnSpc>
              <a:buFont typeface="Arial"/>
              <a:buChar char="•"/>
            </a:pPr>
            <a:r>
              <a:rPr lang="en-US" sz="3615" dirty="0">
                <a:solidFill>
                  <a:srgbClr val="000000"/>
                </a:solidFill>
                <a:latin typeface="Open Sans Bold"/>
              </a:rPr>
              <a:t>Ostrzeż dzieci przed akceptowaniem zaproszeń do znajomych od osób, których nie znają w rzeczywistości.</a:t>
            </a:r>
          </a:p>
          <a:p>
            <a:pPr marL="812476" lvl="1" indent="-406238" algn="just">
              <a:lnSpc>
                <a:spcPts val="5268"/>
              </a:lnSpc>
              <a:buFont typeface="Arial"/>
              <a:buChar char="•"/>
            </a:pPr>
            <a:r>
              <a:rPr lang="en-US" sz="3763" dirty="0">
                <a:solidFill>
                  <a:srgbClr val="000000"/>
                </a:solidFill>
                <a:latin typeface="Open Sans Bold"/>
              </a:rPr>
              <a:t>Zachęć dzieci do natychmiastowego zgłaszania podejrzanych rozmów lub propozycji od obcych osób.</a:t>
            </a:r>
          </a:p>
          <a:p>
            <a:pPr marL="812476" lvl="1" indent="-406238" algn="just">
              <a:lnSpc>
                <a:spcPts val="5268"/>
              </a:lnSpc>
              <a:buFont typeface="Arial"/>
              <a:buChar char="•"/>
            </a:pPr>
            <a:r>
              <a:rPr lang="en-US" sz="3763" dirty="0">
                <a:solidFill>
                  <a:srgbClr val="000000"/>
                </a:solidFill>
                <a:latin typeface="Open Sans Bold"/>
              </a:rPr>
              <a:t>Naucz dzieci, jak rozpoznawać sygnały ostrzegawcze, takie jak prośby o treści osobiste, żądania zachowywania tajemnicy, presję lub groźby ze strony innych osób.</a:t>
            </a:r>
          </a:p>
          <a:p>
            <a:pPr marL="812476" lvl="1" indent="-406238" algn="just">
              <a:lnSpc>
                <a:spcPts val="5268"/>
              </a:lnSpc>
              <a:buFont typeface="Arial"/>
              <a:buChar char="•"/>
            </a:pPr>
            <a:r>
              <a:rPr lang="en-US" sz="3763" dirty="0">
                <a:solidFill>
                  <a:srgbClr val="000000"/>
                </a:solidFill>
                <a:latin typeface="Open Sans Bold"/>
              </a:rPr>
              <a:t>Powiedz, aby nie klikały w przesłane aktywne treści.</a:t>
            </a:r>
          </a:p>
        </p:txBody>
      </p:sp>
      <p:sp>
        <p:nvSpPr>
          <p:cNvPr id="3" name="Freeform 3">
            <a:hlinkClick r:id="rId4" tooltip="https://www.polskanatle.pl/artykul/smishing-podstepne-wiadomosci-sms"/>
          </p:cNvPr>
          <p:cNvSpPr/>
          <p:nvPr/>
        </p:nvSpPr>
        <p:spPr>
          <a:xfrm>
            <a:off x="14181549" y="6533110"/>
            <a:ext cx="3669805" cy="3486315"/>
          </a:xfrm>
          <a:custGeom>
            <a:avLst/>
            <a:gdLst/>
            <a:ahLst/>
            <a:cxnLst/>
            <a:rect l="l" t="t" r="r" b="b"/>
            <a:pathLst>
              <a:path w="3669805" h="3486315">
                <a:moveTo>
                  <a:pt x="0" y="0"/>
                </a:moveTo>
                <a:lnTo>
                  <a:pt x="3669805" y="0"/>
                </a:lnTo>
                <a:lnTo>
                  <a:pt x="3669805" y="3486314"/>
                </a:lnTo>
                <a:lnTo>
                  <a:pt x="0" y="3486314"/>
                </a:lnTo>
                <a:lnTo>
                  <a:pt x="0" y="0"/>
                </a:lnTo>
                <a:close/>
              </a:path>
            </a:pathLst>
          </a:custGeom>
          <a:blipFill>
            <a:blip r:embed="rId5"/>
            <a:stretch>
              <a:fillRect/>
            </a:stretch>
          </a:blipFill>
        </p:spPr>
        <p:txBody>
          <a:bodyPr/>
          <a:lstStyle/>
          <a:p>
            <a:endParaRPr lang="pl-PL"/>
          </a:p>
        </p:txBody>
      </p:sp>
      <p:sp>
        <p:nvSpPr>
          <p:cNvPr id="4" name="TextBox 4"/>
          <p:cNvSpPr txBox="1"/>
          <p:nvPr/>
        </p:nvSpPr>
        <p:spPr>
          <a:xfrm>
            <a:off x="3721947" y="159703"/>
            <a:ext cx="9600248"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CYBER PRZEMOC</a:t>
            </a:r>
          </a:p>
        </p:txBody>
      </p:sp>
      <p:pic>
        <p:nvPicPr>
          <p:cNvPr id="6" name="Multimedia online 5" title="Bezpieczni w sieci z OSE: Cyberprzemoc w szkole - powiedz STOP">
            <a:hlinkClick r:id="" action="ppaction://media"/>
            <a:extLst>
              <a:ext uri="{FF2B5EF4-FFF2-40B4-BE49-F238E27FC236}">
                <a16:creationId xmlns:a16="http://schemas.microsoft.com/office/drawing/2014/main" id="{93636654-6E02-DBA3-0F44-B310AD8C66CE}"/>
              </a:ext>
            </a:extLst>
          </p:cNvPr>
          <p:cNvPicPr>
            <a:picLocks noRot="1" noChangeAspect="1"/>
          </p:cNvPicPr>
          <p:nvPr>
            <a:videoFile r:link="rId1"/>
          </p:nvPr>
        </p:nvPicPr>
        <p:blipFill>
          <a:blip r:embed="rId6"/>
          <a:stretch>
            <a:fillRect/>
          </a:stretch>
        </p:blipFill>
        <p:spPr>
          <a:xfrm>
            <a:off x="1371600" y="7255505"/>
            <a:ext cx="5308419" cy="2999257"/>
          </a:xfrm>
          <a:prstGeom prst="rect">
            <a:avLst/>
          </a:prstGeom>
        </p:spPr>
      </p:pic>
      <p:sp>
        <p:nvSpPr>
          <p:cNvPr id="8" name="pole tekstowe 7">
            <a:extLst>
              <a:ext uri="{FF2B5EF4-FFF2-40B4-BE49-F238E27FC236}">
                <a16:creationId xmlns:a16="http://schemas.microsoft.com/office/drawing/2014/main" id="{42796552-94BB-66A6-18D7-32BE0660D4F9}"/>
              </a:ext>
            </a:extLst>
          </p:cNvPr>
          <p:cNvSpPr txBox="1"/>
          <p:nvPr/>
        </p:nvSpPr>
        <p:spPr>
          <a:xfrm>
            <a:off x="6680019" y="9834759"/>
            <a:ext cx="9144000" cy="369332"/>
          </a:xfrm>
          <a:prstGeom prst="rect">
            <a:avLst/>
          </a:prstGeom>
          <a:noFill/>
        </p:spPr>
        <p:txBody>
          <a:bodyPr wrap="square">
            <a:spAutoFit/>
          </a:bodyPr>
          <a:lstStyle/>
          <a:p>
            <a:r>
              <a:rPr lang="pl-PL" b="1" dirty="0">
                <a:solidFill>
                  <a:schemeClr val="bg1"/>
                </a:solidFill>
              </a:rPr>
              <a:t>Bezpieczni w sieci z OSE: Cyberprzemoc w szkole - powiedz STOP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38955" y="0"/>
            <a:ext cx="2249045" cy="2559368"/>
          </a:xfrm>
          <a:custGeom>
            <a:avLst/>
            <a:gdLst/>
            <a:ahLst/>
            <a:cxnLst/>
            <a:rect l="l" t="t" r="r" b="b"/>
            <a:pathLst>
              <a:path w="2249045" h="2559368">
                <a:moveTo>
                  <a:pt x="0" y="0"/>
                </a:moveTo>
                <a:lnTo>
                  <a:pt x="2249045" y="0"/>
                </a:lnTo>
                <a:lnTo>
                  <a:pt x="2249045" y="2559368"/>
                </a:lnTo>
                <a:lnTo>
                  <a:pt x="0" y="2559368"/>
                </a:lnTo>
                <a:lnTo>
                  <a:pt x="0" y="0"/>
                </a:lnTo>
                <a:close/>
              </a:path>
            </a:pathLst>
          </a:custGeom>
          <a:blipFill>
            <a:blip r:embed="rId2"/>
            <a:stretch>
              <a:fillRect/>
            </a:stretch>
          </a:blipFill>
        </p:spPr>
        <p:txBody>
          <a:bodyPr/>
          <a:lstStyle/>
          <a:p>
            <a:endParaRPr lang="pl-PL"/>
          </a:p>
        </p:txBody>
      </p:sp>
      <p:sp>
        <p:nvSpPr>
          <p:cNvPr id="3" name="TextBox 3"/>
          <p:cNvSpPr txBox="1"/>
          <p:nvPr/>
        </p:nvSpPr>
        <p:spPr>
          <a:xfrm>
            <a:off x="858723" y="1996108"/>
            <a:ext cx="16570555" cy="6745382"/>
          </a:xfrm>
          <a:prstGeom prst="rect">
            <a:avLst/>
          </a:prstGeom>
        </p:spPr>
        <p:txBody>
          <a:bodyPr lIns="0" tIns="0" rIns="0" bIns="0" rtlCol="0" anchor="t">
            <a:spAutoFit/>
          </a:bodyPr>
          <a:lstStyle/>
          <a:p>
            <a:pPr marL="822313" lvl="1" indent="-411157">
              <a:lnSpc>
                <a:spcPts val="5332"/>
              </a:lnSpc>
              <a:buFont typeface="Arial"/>
              <a:buChar char="•"/>
            </a:pPr>
            <a:r>
              <a:rPr lang="en-US" sz="3808" dirty="0">
                <a:solidFill>
                  <a:srgbClr val="000000"/>
                </a:solidFill>
                <a:latin typeface="Open Sans"/>
              </a:rPr>
              <a:t>Rozszerzona rzeczywistość (AR) i wirtualna rzeczywistość (VR)            VR pozwala graczowi na wejście w zupełnie odmienny świat, który został stworzony wirtualnie. Technologia AR natomiast dodaje wirtualne elementy do rzeczywistego świata. Technologie te  mogą stwarzać nowe obszary do nadużyć prywatności, na przykład poprzez zbieranie bardzo szczegółowych danych o zachowaniach                                   i preferencjach użytkowników. Ważnym zagrożeniem jest również rosnące ryzyko cyberataków, które mogą być coraz bardziej zaawansowane i trudniejsze do wykrycia.</a:t>
            </a:r>
          </a:p>
          <a:p>
            <a:pPr algn="ctr">
              <a:lnSpc>
                <a:spcPts val="5332"/>
              </a:lnSpc>
            </a:pPr>
            <a:endParaRPr lang="en-US" sz="3808" dirty="0">
              <a:solidFill>
                <a:srgbClr val="000000"/>
              </a:solidFill>
              <a:latin typeface="Open Sans"/>
            </a:endParaRPr>
          </a:p>
        </p:txBody>
      </p:sp>
      <p:sp>
        <p:nvSpPr>
          <p:cNvPr id="4" name="TextBox 4"/>
          <p:cNvSpPr txBox="1"/>
          <p:nvPr/>
        </p:nvSpPr>
        <p:spPr>
          <a:xfrm>
            <a:off x="2460191" y="159703"/>
            <a:ext cx="12194539"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GRY KOMPUTEROWE </a:t>
            </a:r>
          </a:p>
        </p:txBody>
      </p:sp>
      <p:sp>
        <p:nvSpPr>
          <p:cNvPr id="5" name="TextBox 5"/>
          <p:cNvSpPr txBox="1"/>
          <p:nvPr/>
        </p:nvSpPr>
        <p:spPr>
          <a:xfrm>
            <a:off x="349496" y="9000037"/>
            <a:ext cx="17938504" cy="1145127"/>
          </a:xfrm>
          <a:prstGeom prst="rect">
            <a:avLst/>
          </a:prstGeom>
        </p:spPr>
        <p:txBody>
          <a:bodyPr lIns="0" tIns="0" rIns="0" bIns="0" rtlCol="0" anchor="t">
            <a:spAutoFit/>
          </a:bodyPr>
          <a:lstStyle/>
          <a:p>
            <a:pPr>
              <a:lnSpc>
                <a:spcPts val="4607"/>
              </a:lnSpc>
              <a:spcBef>
                <a:spcPct val="0"/>
              </a:spcBef>
            </a:pPr>
            <a:r>
              <a:rPr lang="en-US" sz="3291" dirty="0">
                <a:solidFill>
                  <a:srgbClr val="000000"/>
                </a:solidFill>
                <a:latin typeface="Open Sans Bold"/>
              </a:rPr>
              <a:t>W</a:t>
            </a:r>
            <a:r>
              <a:rPr lang="en-US" sz="3291" u="sng" dirty="0">
                <a:solidFill>
                  <a:srgbClr val="000000"/>
                </a:solidFill>
                <a:latin typeface="Open Sans Bold"/>
                <a:hlinkClick r:id="rId3" tooltip="https://www.youtube.com/watch?v=TKz5so1ImwI&amp;t=1s"/>
              </a:rPr>
              <a:t>ebinar na Kanale Nauka to Lubię z udziałem dr Magdaleny Śniegulskiej oraz Marty Witkowskiej z Akademii NASK</a:t>
            </a:r>
            <a:r>
              <a:rPr lang="en-US" sz="3291" dirty="0">
                <a:solidFill>
                  <a:srgbClr val="000000"/>
                </a:solidFill>
                <a:latin typeface="Open Sans Bold"/>
              </a:rPr>
              <a:t>.</a:t>
            </a:r>
          </a:p>
        </p:txBody>
      </p:sp>
      <p:sp>
        <p:nvSpPr>
          <p:cNvPr id="6" name="TextBox 6"/>
          <p:cNvSpPr txBox="1"/>
          <p:nvPr/>
        </p:nvSpPr>
        <p:spPr>
          <a:xfrm>
            <a:off x="1028700" y="7877903"/>
            <a:ext cx="9889489" cy="863587"/>
          </a:xfrm>
          <a:prstGeom prst="rect">
            <a:avLst/>
          </a:prstGeom>
        </p:spPr>
        <p:txBody>
          <a:bodyPr lIns="0" tIns="0" rIns="0" bIns="0" rtlCol="0" anchor="t">
            <a:spAutoFit/>
          </a:bodyPr>
          <a:lstStyle/>
          <a:p>
            <a:pPr algn="ctr">
              <a:lnSpc>
                <a:spcPts val="7000"/>
              </a:lnSpc>
              <a:spcBef>
                <a:spcPct val="0"/>
              </a:spcBef>
            </a:pPr>
            <a:r>
              <a:rPr lang="en-US" sz="5000" u="sng" dirty="0">
                <a:solidFill>
                  <a:srgbClr val="000000"/>
                </a:solidFill>
                <a:latin typeface="Open Sans Bold"/>
                <a:hlinkClick r:id="rId4" tooltip="https://www.youtube.com/watch?v=3t3C29vCkAY"/>
              </a:rPr>
              <a:t>Kiedy gry niszczą kreatywność?</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3201607" y="159703"/>
            <a:ext cx="10902791" cy="1566544"/>
          </a:xfrm>
          <a:prstGeom prst="rect">
            <a:avLst/>
          </a:prstGeom>
        </p:spPr>
        <p:txBody>
          <a:bodyPr lIns="0" tIns="0" rIns="0" bIns="0" rtlCol="0" anchor="t">
            <a:spAutoFit/>
          </a:bodyPr>
          <a:lstStyle/>
          <a:p>
            <a:pPr algn="ctr">
              <a:lnSpc>
                <a:spcPts val="12880"/>
              </a:lnSpc>
            </a:pPr>
            <a:r>
              <a:rPr lang="en-US" sz="9200" u="sng" dirty="0">
                <a:solidFill>
                  <a:schemeClr val="bg1"/>
                </a:solidFill>
                <a:latin typeface="Open Sans Bold"/>
                <a:hlinkClick r:id="rId3" tooltip="https://www.youtube.com/watch?v=Qwy6c28_3bc&amp;t=10s">
                  <a:extLst>
                    <a:ext uri="{A12FA001-AC4F-418D-AE19-62706E023703}">
                      <ahyp:hlinkClr xmlns:ahyp="http://schemas.microsoft.com/office/drawing/2018/hyperlinkcolor" val="tx"/>
                    </a:ext>
                  </a:extLst>
                </a:hlinkClick>
              </a:rPr>
              <a:t>SZKODLIWE TREŚCI</a:t>
            </a:r>
          </a:p>
        </p:txBody>
      </p:sp>
      <p:sp>
        <p:nvSpPr>
          <p:cNvPr id="3" name="TextBox 3"/>
          <p:cNvSpPr txBox="1"/>
          <p:nvPr/>
        </p:nvSpPr>
        <p:spPr>
          <a:xfrm>
            <a:off x="1715593" y="1913168"/>
            <a:ext cx="14670882" cy="8487132"/>
          </a:xfrm>
          <a:prstGeom prst="rect">
            <a:avLst/>
          </a:prstGeom>
        </p:spPr>
        <p:txBody>
          <a:bodyPr lIns="0" tIns="0" rIns="0" bIns="0" rtlCol="0" anchor="t">
            <a:spAutoFit/>
          </a:bodyPr>
          <a:lstStyle/>
          <a:p>
            <a:pPr algn="just">
              <a:lnSpc>
                <a:spcPts val="3425"/>
              </a:lnSpc>
            </a:pPr>
            <a:r>
              <a:rPr lang="en-US" sz="2446" dirty="0">
                <a:solidFill>
                  <a:srgbClr val="000000"/>
                </a:solidFill>
                <a:latin typeface="Open Sans"/>
              </a:rPr>
              <a:t>Czym są szkodliwe treści? Wyróżniamy wśród nich </a:t>
            </a:r>
            <a:r>
              <a:rPr lang="en-US" sz="2446" u="sng" dirty="0">
                <a:solidFill>
                  <a:srgbClr val="000000"/>
                </a:solidFill>
                <a:latin typeface="Open Sans"/>
                <a:hlinkClick r:id="rId4" tooltip="https://it-szkola.edu.pl/news,art,679"/>
              </a:rPr>
              <a:t>(Rywczyńska, Piechna, 2023</a:t>
            </a:r>
            <a:r>
              <a:rPr lang="en-US" sz="2446" dirty="0">
                <a:solidFill>
                  <a:srgbClr val="000000"/>
                </a:solidFill>
                <a:latin typeface="Open Sans"/>
              </a:rPr>
              <a:t>):</a:t>
            </a:r>
          </a:p>
          <a:p>
            <a:pPr marL="528214" lvl="1" indent="-264107" algn="just">
              <a:lnSpc>
                <a:spcPts val="3425"/>
              </a:lnSpc>
              <a:buFont typeface="Arial"/>
              <a:buChar char="•"/>
            </a:pPr>
            <a:r>
              <a:rPr lang="en-US" sz="2446" dirty="0">
                <a:solidFill>
                  <a:srgbClr val="000000"/>
                </a:solidFill>
                <a:latin typeface="Open Sans"/>
              </a:rPr>
              <a:t>treści obrazujące przemoc, obrażenia fizyczne, bądź śmierć, np. zdjęcia/filmy prezentujące ofiary wypadków, okrucieństwo wobec zwierząt;</a:t>
            </a:r>
          </a:p>
          <a:p>
            <a:pPr marL="528214" lvl="1" indent="-264107" algn="just">
              <a:lnSpc>
                <a:spcPts val="3425"/>
              </a:lnSpc>
              <a:buFont typeface="Arial"/>
              <a:buChar char="•"/>
            </a:pPr>
            <a:r>
              <a:rPr lang="en-US" sz="2446" dirty="0">
                <a:solidFill>
                  <a:srgbClr val="000000"/>
                </a:solidFill>
                <a:latin typeface="Open Sans"/>
              </a:rPr>
              <a:t>treści nawołujące do samookaleczeń, samobójstw, zachowań szkodliwych dla zdrowia                           (np. restrykcyjne diety lub materiały promujące zażywanie niebezpiecznych substancji);</a:t>
            </a:r>
          </a:p>
          <a:p>
            <a:pPr marL="528214" lvl="1" indent="-264107" algn="just">
              <a:lnSpc>
                <a:spcPts val="3425"/>
              </a:lnSpc>
              <a:buFont typeface="Arial"/>
              <a:buChar char="•"/>
            </a:pPr>
            <a:r>
              <a:rPr lang="en-US" sz="2446" dirty="0">
                <a:solidFill>
                  <a:srgbClr val="000000"/>
                </a:solidFill>
                <a:latin typeface="Open Sans"/>
              </a:rPr>
              <a:t>treści ksenofobiczne i rasistowskie, szerzące tzw. mowę nienawiści;</a:t>
            </a:r>
          </a:p>
          <a:p>
            <a:pPr marL="528214" lvl="1" indent="-264107" algn="just">
              <a:lnSpc>
                <a:spcPts val="3425"/>
              </a:lnSpc>
              <a:buFont typeface="Arial"/>
              <a:buChar char="•"/>
            </a:pPr>
            <a:r>
              <a:rPr lang="en-US" sz="2446" dirty="0">
                <a:solidFill>
                  <a:srgbClr val="000000"/>
                </a:solidFill>
                <a:latin typeface="Open Sans"/>
              </a:rPr>
              <a:t>treści pornograficzne, w tym materiały prezentujące relacje seksualne z wykorzystaniem przemocy;</a:t>
            </a:r>
          </a:p>
          <a:p>
            <a:pPr marL="528214" lvl="1" indent="-264107" algn="just">
              <a:lnSpc>
                <a:spcPts val="3425"/>
              </a:lnSpc>
              <a:buFont typeface="Arial"/>
              <a:buChar char="•"/>
            </a:pPr>
            <a:r>
              <a:rPr lang="en-US" sz="2446" dirty="0">
                <a:solidFill>
                  <a:srgbClr val="000000"/>
                </a:solidFill>
                <a:latin typeface="Open Sans"/>
              </a:rPr>
              <a:t>treści przedstawiające seksualne wykorzystywanie dzieci, uwodzenie dziecka, treści dysktyminujące;</a:t>
            </a:r>
          </a:p>
          <a:p>
            <a:pPr marL="568967" lvl="1" indent="-284484" algn="just">
              <a:lnSpc>
                <a:spcPts val="3689"/>
              </a:lnSpc>
              <a:buFont typeface="Arial"/>
              <a:buChar char="•"/>
            </a:pPr>
            <a:r>
              <a:rPr lang="en-US" sz="2635" dirty="0">
                <a:solidFill>
                  <a:srgbClr val="000000"/>
                </a:solidFill>
                <a:latin typeface="Open Sans"/>
              </a:rPr>
              <a:t>fałszywe wiadomości (tzw. fake news), często o charakterze sensacyjnym, publikowane </a:t>
            </a:r>
            <a:r>
              <a:rPr lang="pl-PL" sz="2635" dirty="0">
                <a:solidFill>
                  <a:srgbClr val="000000"/>
                </a:solidFill>
                <a:latin typeface="Open Sans"/>
              </a:rPr>
              <a:t>                      </a:t>
            </a:r>
            <a:r>
              <a:rPr lang="en-US" sz="2635" dirty="0">
                <a:solidFill>
                  <a:srgbClr val="000000"/>
                </a:solidFill>
                <a:latin typeface="Open Sans"/>
              </a:rPr>
              <a:t>w mediach w celu zmanipulowania i wprowadzenia odbiorcy w błąd dla osiągnięcia korzyści, np. finansowych, politycznych;</a:t>
            </a:r>
          </a:p>
          <a:p>
            <a:pPr marL="568967" lvl="1" indent="-284484" algn="just">
              <a:lnSpc>
                <a:spcPts val="3689"/>
              </a:lnSpc>
              <a:buFont typeface="Arial"/>
              <a:buChar char="•"/>
            </a:pPr>
            <a:r>
              <a:rPr lang="en-US" sz="2635" dirty="0">
                <a:solidFill>
                  <a:srgbClr val="000000"/>
                </a:solidFill>
                <a:latin typeface="Open Sans"/>
              </a:rPr>
              <a:t>patostreamy, czyli relacje na żywo w sieci prezentujące zachowania określane </a:t>
            </a:r>
            <a:r>
              <a:rPr lang="pl-PL" sz="2635" dirty="0">
                <a:solidFill>
                  <a:srgbClr val="000000"/>
                </a:solidFill>
                <a:latin typeface="Open Sans"/>
              </a:rPr>
              <a:t>                               </a:t>
            </a:r>
            <a:r>
              <a:rPr lang="en-US" sz="2635" dirty="0">
                <a:solidFill>
                  <a:srgbClr val="000000"/>
                </a:solidFill>
                <a:latin typeface="Open Sans"/>
              </a:rPr>
              <a:t>i postrzegane jako patologiczne, np. relacje z libacji alkoholowych, zażywania narkotyków, bójek, a także promujące agresję, zawierające wyzwiska, wulgaryzmy;</a:t>
            </a:r>
          </a:p>
          <a:p>
            <a:pPr marL="528214" lvl="1" indent="-264107" algn="just">
              <a:lnSpc>
                <a:spcPts val="3425"/>
              </a:lnSpc>
              <a:buFont typeface="Arial"/>
              <a:buChar char="•"/>
            </a:pPr>
            <a:r>
              <a:rPr lang="en-US" sz="2446" dirty="0">
                <a:solidFill>
                  <a:srgbClr val="000000"/>
                </a:solidFill>
                <a:latin typeface="Open Sans"/>
              </a:rPr>
              <a:t>internetowe wyzwania – „challenge”, polegające na wykonaniu pokazywanego w sieci zadania, które może być śmieszne, trudne, ale też niekiedy bardzo niebezpieczne dla zdrowia i życia.</a:t>
            </a:r>
          </a:p>
          <a:p>
            <a:pPr>
              <a:lnSpc>
                <a:spcPts val="3425"/>
              </a:lnSpc>
            </a:pPr>
            <a:endParaRPr lang="en-US" sz="2446" dirty="0">
              <a:solidFill>
                <a:srgbClr val="000000"/>
              </a:solidFill>
              <a:latin typeface="Open Sans"/>
            </a:endParaRPr>
          </a:p>
        </p:txBody>
      </p:sp>
      <p:sp>
        <p:nvSpPr>
          <p:cNvPr id="4" name="TextBox 4"/>
          <p:cNvSpPr txBox="1"/>
          <p:nvPr/>
        </p:nvSpPr>
        <p:spPr>
          <a:xfrm>
            <a:off x="14809024" y="231334"/>
            <a:ext cx="3154901" cy="1582036"/>
          </a:xfrm>
          <a:prstGeom prst="rect">
            <a:avLst/>
          </a:prstGeom>
        </p:spPr>
        <p:txBody>
          <a:bodyPr lIns="0" tIns="0" rIns="0" bIns="0" rtlCol="0" anchor="t">
            <a:spAutoFit/>
          </a:bodyPr>
          <a:lstStyle/>
          <a:p>
            <a:pPr algn="ctr">
              <a:lnSpc>
                <a:spcPts val="2503"/>
              </a:lnSpc>
              <a:spcBef>
                <a:spcPct val="0"/>
              </a:spcBef>
            </a:pPr>
            <a:r>
              <a:rPr lang="en-US" sz="1788" dirty="0">
                <a:solidFill>
                  <a:srgbClr val="000000"/>
                </a:solidFill>
                <a:latin typeface="Open Sans Bold"/>
              </a:rPr>
              <a:t>20% nastolatków spotyka się z osobami dorosłymi poznanymi w internecie, </a:t>
            </a:r>
            <a:r>
              <a:rPr lang="pl-PL" sz="1788" dirty="0">
                <a:solidFill>
                  <a:srgbClr val="000000"/>
                </a:solidFill>
                <a:latin typeface="Open Sans Bold"/>
              </a:rPr>
              <a:t>             </a:t>
            </a:r>
            <a:r>
              <a:rPr lang="en-US" sz="1788" dirty="0">
                <a:solidFill>
                  <a:srgbClr val="000000"/>
                </a:solidFill>
                <a:latin typeface="Open Sans Bold"/>
              </a:rPr>
              <a:t>a 25% nikogo nie informuje o takich spotkaniach.</a:t>
            </a:r>
          </a:p>
        </p:txBody>
      </p:sp>
      <p:pic>
        <p:nvPicPr>
          <p:cNvPr id="6" name="Obraz 5">
            <a:hlinkClick r:id="rId5"/>
            <a:extLst>
              <a:ext uri="{FF2B5EF4-FFF2-40B4-BE49-F238E27FC236}">
                <a16:creationId xmlns:a16="http://schemas.microsoft.com/office/drawing/2014/main" id="{637A0846-7556-1F2C-797C-92654E6D7F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075" y="231334"/>
            <a:ext cx="2609850" cy="1467316"/>
          </a:xfrm>
          <a:prstGeom prst="rect">
            <a:avLst/>
          </a:prstGeom>
        </p:spPr>
      </p:pic>
      <p:pic>
        <p:nvPicPr>
          <p:cNvPr id="5" name="Obraz 4">
            <a:hlinkClick r:id="rId7"/>
            <a:extLst>
              <a:ext uri="{FF2B5EF4-FFF2-40B4-BE49-F238E27FC236}">
                <a16:creationId xmlns:a16="http://schemas.microsoft.com/office/drawing/2014/main" id="{829E8983-DDBA-E959-BD58-2777CE2BB826}"/>
              </a:ext>
            </a:extLst>
          </p:cNvPr>
          <p:cNvPicPr>
            <a:picLocks noChangeAspect="1"/>
          </p:cNvPicPr>
          <p:nvPr/>
        </p:nvPicPr>
        <p:blipFill>
          <a:blip r:embed="rId8"/>
          <a:stretch>
            <a:fillRect/>
          </a:stretch>
        </p:blipFill>
        <p:spPr>
          <a:xfrm>
            <a:off x="-17605" y="8477250"/>
            <a:ext cx="1919130" cy="1809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4984554" y="159703"/>
            <a:ext cx="7729696"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Twoje Prawa </a:t>
            </a:r>
          </a:p>
        </p:txBody>
      </p:sp>
      <p:sp>
        <p:nvSpPr>
          <p:cNvPr id="3" name="TextBox 3"/>
          <p:cNvSpPr txBox="1"/>
          <p:nvPr/>
        </p:nvSpPr>
        <p:spPr>
          <a:xfrm>
            <a:off x="1028700" y="2175905"/>
            <a:ext cx="16230600" cy="7277185"/>
          </a:xfrm>
          <a:prstGeom prst="rect">
            <a:avLst/>
          </a:prstGeom>
        </p:spPr>
        <p:txBody>
          <a:bodyPr lIns="0" tIns="0" rIns="0" bIns="0" rtlCol="0" anchor="t">
            <a:spAutoFit/>
          </a:bodyPr>
          <a:lstStyle/>
          <a:p>
            <a:pPr>
              <a:lnSpc>
                <a:spcPts val="3779"/>
              </a:lnSpc>
            </a:pPr>
            <a:r>
              <a:rPr lang="en-US" sz="2699" dirty="0">
                <a:solidFill>
                  <a:srgbClr val="000000"/>
                </a:solidFill>
                <a:latin typeface="Open Sans"/>
              </a:rPr>
              <a:t>Administrator danych podejmuje odpowiednie środki, aby w zwięzłej, przejrzystej, zrozumiałej i łatwo dostępnej formie, jasnym i prostym językiem udzielić osobie, której dane dotyczą, wszelkich informacji (obowiązek informacyjny- art. 13 RODO) oraz prowadzić z nią wszelką komunikację. Maksymalny czas na udzielenie odpowiedzi miesiąc od otrzymania żądania.</a:t>
            </a:r>
          </a:p>
          <a:p>
            <a:pPr>
              <a:lnSpc>
                <a:spcPts val="3779"/>
              </a:lnSpc>
            </a:pPr>
            <a:endParaRPr lang="en-US" sz="2699" dirty="0">
              <a:solidFill>
                <a:srgbClr val="000000"/>
              </a:solidFill>
              <a:latin typeface="Open Sans"/>
            </a:endParaRPr>
          </a:p>
          <a:p>
            <a:pPr>
              <a:lnSpc>
                <a:spcPts val="3779"/>
              </a:lnSpc>
            </a:pPr>
            <a:r>
              <a:rPr lang="en-US" sz="2699" dirty="0">
                <a:solidFill>
                  <a:srgbClr val="000000"/>
                </a:solidFill>
                <a:latin typeface="Open Sans"/>
              </a:rPr>
              <a:t>Administrator bez zbędnej zwłoki – na żądania osoby, której dane przetwarza udziela odpowiedzi na podjęte działania w zakresie:</a:t>
            </a:r>
          </a:p>
          <a:p>
            <a:pPr marL="457200" indent="-457200">
              <a:lnSpc>
                <a:spcPts val="3779"/>
              </a:lnSpc>
              <a:buFont typeface="Wingdings" panose="05000000000000000000" pitchFamily="2" charset="2"/>
              <a:buChar char="Ø"/>
            </a:pPr>
            <a:r>
              <a:rPr lang="en-US" sz="2699" dirty="0">
                <a:solidFill>
                  <a:srgbClr val="000000"/>
                </a:solidFill>
                <a:latin typeface="Open Sans"/>
              </a:rPr>
              <a:t>dostępu do danych (art. 15),</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sprostowania danych (art. 16),</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usunięcia danych (art. 17), </a:t>
            </a:r>
            <a:r>
              <a:rPr lang="en-US" sz="2699" u="sng" dirty="0">
                <a:solidFill>
                  <a:schemeClr val="bg1"/>
                </a:solidFill>
                <a:latin typeface="Open Sans"/>
                <a:hlinkClick r:id="rId2" tooltip="https://www.youtube.com/watch?v=n5jhFCJW6uY">
                  <a:extLst>
                    <a:ext uri="{A12FA001-AC4F-418D-AE19-62706E023703}">
                      <ahyp:hlinkClr xmlns:ahyp="http://schemas.microsoft.com/office/drawing/2018/hyperlinkcolor" val="tx"/>
                    </a:ext>
                  </a:extLst>
                </a:hlinkClick>
              </a:rPr>
              <a:t>Prawo do bycia zapomnianym</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ograniczenia przetwarzania danych (art. 18),</a:t>
            </a:r>
          </a:p>
          <a:p>
            <a:pPr marL="457200" indent="-457200">
              <a:lnSpc>
                <a:spcPts val="3779"/>
              </a:lnSpc>
              <a:buFont typeface="Wingdings" panose="05000000000000000000" pitchFamily="2" charset="2"/>
              <a:buChar char="Ø"/>
            </a:pPr>
            <a:r>
              <a:rPr lang="en-US" sz="2699" dirty="0">
                <a:solidFill>
                  <a:srgbClr val="000000"/>
                </a:solidFill>
                <a:latin typeface="Open Sans"/>
              </a:rPr>
              <a:t>żądania przeniesienia danych (art. 20),</a:t>
            </a:r>
          </a:p>
          <a:p>
            <a:pPr marL="457200" indent="-457200">
              <a:lnSpc>
                <a:spcPts val="3779"/>
              </a:lnSpc>
              <a:buFont typeface="Wingdings" panose="05000000000000000000" pitchFamily="2" charset="2"/>
              <a:buChar char="Ø"/>
            </a:pPr>
            <a:r>
              <a:rPr lang="en-US" sz="2699" dirty="0">
                <a:solidFill>
                  <a:srgbClr val="000000"/>
                </a:solidFill>
                <a:latin typeface="Open Sans"/>
              </a:rPr>
              <a:t>w sprawie prawa sprzeciwu wobec przetwarzania jej danych (art. 21),</a:t>
            </a:r>
          </a:p>
          <a:p>
            <a:pPr marL="457200" indent="-457200">
              <a:lnSpc>
                <a:spcPts val="3779"/>
              </a:lnSpc>
              <a:buFont typeface="Wingdings" panose="05000000000000000000" pitchFamily="2" charset="2"/>
              <a:buChar char="Ø"/>
            </a:pPr>
            <a:r>
              <a:rPr lang="en-US" sz="2699" dirty="0">
                <a:solidFill>
                  <a:srgbClr val="000000"/>
                </a:solidFill>
                <a:latin typeface="Open Sans"/>
              </a:rPr>
              <a:t>nie wyrażenia zgody na zautomatyzowane przetwarzanie jej danych   w tym profilowanie (art. 22).</a:t>
            </a:r>
          </a:p>
          <a:p>
            <a:pPr>
              <a:lnSpc>
                <a:spcPts val="3779"/>
              </a:lnSpc>
            </a:pPr>
            <a:endParaRPr lang="en-US" sz="2699" dirty="0">
              <a:solidFill>
                <a:srgbClr val="000000"/>
              </a:solidFill>
              <a:latin typeface="Open Sans"/>
            </a:endParaRPr>
          </a:p>
        </p:txBody>
      </p:sp>
      <p:sp>
        <p:nvSpPr>
          <p:cNvPr id="4" name="TextBox 4"/>
          <p:cNvSpPr txBox="1"/>
          <p:nvPr/>
        </p:nvSpPr>
        <p:spPr>
          <a:xfrm>
            <a:off x="12074248" y="5674373"/>
            <a:ext cx="5522524" cy="1771382"/>
          </a:xfrm>
          <a:prstGeom prst="rect">
            <a:avLst/>
          </a:prstGeom>
        </p:spPr>
        <p:txBody>
          <a:bodyPr lIns="0" tIns="0" rIns="0" bIns="0" rtlCol="0" anchor="t">
            <a:spAutoFit/>
          </a:bodyPr>
          <a:lstStyle/>
          <a:p>
            <a:pPr algn="ctr">
              <a:lnSpc>
                <a:spcPts val="2781"/>
              </a:lnSpc>
              <a:spcBef>
                <a:spcPct val="0"/>
              </a:spcBef>
            </a:pPr>
            <a:r>
              <a:rPr lang="en-US" sz="1986" dirty="0">
                <a:solidFill>
                  <a:srgbClr val="000000"/>
                </a:solidFill>
                <a:latin typeface="Open Sans Bold"/>
              </a:rPr>
              <a:t>Każda osoba, która poniosła szkodę majątkową lub niemajątkową w wyniku naruszenia zapisów Rozporządzenia ma prawo uzyskać od administratora </a:t>
            </a:r>
            <a:r>
              <a:rPr lang="en-US" sz="1986" u="sng" dirty="0">
                <a:solidFill>
                  <a:schemeClr val="bg1"/>
                </a:solidFill>
                <a:latin typeface="Open Sans Bold"/>
                <a:hlinkClick r:id="rId3" tooltip="https://www.youtube.com/watch?v=zKLDC8N4LJo">
                  <a:extLst>
                    <a:ext uri="{A12FA001-AC4F-418D-AE19-62706E023703}">
                      <ahyp:hlinkClr xmlns:ahyp="http://schemas.microsoft.com/office/drawing/2018/hyperlinkcolor" val="tx"/>
                    </a:ext>
                  </a:extLst>
                </a:hlinkClick>
              </a:rPr>
              <a:t>odszkodowanie za poniesioną szkodę</a:t>
            </a:r>
            <a:r>
              <a:rPr lang="en-US" sz="1986" dirty="0">
                <a:solidFill>
                  <a:schemeClr val="bg1"/>
                </a:solidFill>
                <a:latin typeface="Open Sans Bold"/>
              </a:rPr>
              <a:t>.</a:t>
            </a:r>
          </a:p>
        </p:txBody>
      </p:sp>
      <p:sp>
        <p:nvSpPr>
          <p:cNvPr id="5" name="TextBox 5"/>
          <p:cNvSpPr txBox="1"/>
          <p:nvPr/>
        </p:nvSpPr>
        <p:spPr>
          <a:xfrm>
            <a:off x="12312424" y="9313951"/>
            <a:ext cx="3853656" cy="418513"/>
          </a:xfrm>
          <a:prstGeom prst="rect">
            <a:avLst/>
          </a:prstGeom>
        </p:spPr>
        <p:txBody>
          <a:bodyPr lIns="0" tIns="0" rIns="0" bIns="0" rtlCol="0" anchor="t">
            <a:spAutoFit/>
          </a:bodyPr>
          <a:lstStyle/>
          <a:p>
            <a:pPr algn="ctr">
              <a:lnSpc>
                <a:spcPts val="3463"/>
              </a:lnSpc>
              <a:spcBef>
                <a:spcPct val="0"/>
              </a:spcBef>
            </a:pPr>
            <a:r>
              <a:rPr lang="en-US" sz="2473" dirty="0">
                <a:solidFill>
                  <a:srgbClr val="000000"/>
                </a:solidFill>
                <a:latin typeface="Open Sans Bold"/>
              </a:rPr>
              <a:t>Wnieść skargę do</a:t>
            </a:r>
            <a:r>
              <a:rPr lang="en-US" sz="2473" dirty="0">
                <a:solidFill>
                  <a:schemeClr val="bg1"/>
                </a:solidFill>
                <a:latin typeface="Open Sans Bold"/>
              </a:rPr>
              <a:t> </a:t>
            </a:r>
            <a:r>
              <a:rPr lang="en-US" sz="2473" u="sng" dirty="0">
                <a:solidFill>
                  <a:schemeClr val="bg1"/>
                </a:solidFill>
                <a:latin typeface="Open Sans Bold"/>
                <a:hlinkClick r:id="rId4" tooltip="https://uodo.gov.pl/pl/83/155">
                  <a:extLst>
                    <a:ext uri="{A12FA001-AC4F-418D-AE19-62706E023703}">
                      <ahyp:hlinkClr xmlns:ahyp="http://schemas.microsoft.com/office/drawing/2018/hyperlinkcolor" val="tx"/>
                    </a:ext>
                  </a:extLst>
                </a:hlinkClick>
              </a:rPr>
              <a:t>UODO</a:t>
            </a:r>
            <a:r>
              <a:rPr lang="en-US" sz="2473" u="sng" dirty="0">
                <a:solidFill>
                  <a:srgbClr val="0000FF"/>
                </a:solidFill>
                <a:latin typeface="Open Sans Bold"/>
                <a:hlinkClick r:id="rId4" tooltip="https://uodo.gov.pl/pl/83/155">
                  <a:extLst>
                    <a:ext uri="{A12FA001-AC4F-418D-AE19-62706E023703}">
                      <ahyp:hlinkClr xmlns:ahyp="http://schemas.microsoft.com/office/drawing/2018/hyperlinkcolor" val="tx"/>
                    </a:ext>
                  </a:extLst>
                </a:hlinkClick>
              </a:rPr>
              <a:t>.</a:t>
            </a:r>
          </a:p>
        </p:txBody>
      </p:sp>
      <p:sp>
        <p:nvSpPr>
          <p:cNvPr id="6" name="TextBox 6"/>
          <p:cNvSpPr txBox="1"/>
          <p:nvPr/>
        </p:nvSpPr>
        <p:spPr>
          <a:xfrm>
            <a:off x="1028700" y="9473034"/>
            <a:ext cx="8115300" cy="574196"/>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Open Sans"/>
              </a:rPr>
              <a:t>art. 2</a:t>
            </a:r>
            <a:r>
              <a:rPr lang="pl-PL" sz="3399" dirty="0">
                <a:solidFill>
                  <a:srgbClr val="000000"/>
                </a:solidFill>
                <a:latin typeface="Open Sans"/>
              </a:rPr>
              <a:t>3, 24</a:t>
            </a:r>
            <a:r>
              <a:rPr lang="en-US" sz="3399" dirty="0">
                <a:solidFill>
                  <a:srgbClr val="000000"/>
                </a:solidFill>
                <a:latin typeface="Open Sans"/>
              </a:rPr>
              <a:t> KC ochrona dóbr osobistych</a:t>
            </a:r>
          </a:p>
        </p:txBody>
      </p:sp>
      <p:pic>
        <p:nvPicPr>
          <p:cNvPr id="1026" name="Picture 2" descr="Ocena skutków przetwarzania według RODO – z czym to się je?">
            <a:extLst>
              <a:ext uri="{FF2B5EF4-FFF2-40B4-BE49-F238E27FC236}">
                <a16:creationId xmlns:a16="http://schemas.microsoft.com/office/drawing/2014/main" id="{E6DE768A-6E5A-2165-88CE-8DD3A30A14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30550" y="0"/>
            <a:ext cx="2457450" cy="162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028700" y="-171450"/>
            <a:ext cx="15109189"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KONSTYTUCJA INTERNETU</a:t>
            </a:r>
          </a:p>
        </p:txBody>
      </p:sp>
      <p:sp>
        <p:nvSpPr>
          <p:cNvPr id="3" name="TextBox 3"/>
          <p:cNvSpPr txBox="1"/>
          <p:nvPr/>
        </p:nvSpPr>
        <p:spPr>
          <a:xfrm>
            <a:off x="914400" y="2171700"/>
            <a:ext cx="16954500" cy="5602688"/>
          </a:xfrm>
          <a:prstGeom prst="rect">
            <a:avLst/>
          </a:prstGeom>
        </p:spPr>
        <p:txBody>
          <a:bodyPr wrap="square" lIns="0" tIns="0" rIns="0" bIns="0" rtlCol="0" anchor="t">
            <a:spAutoFit/>
          </a:bodyPr>
          <a:lstStyle/>
          <a:p>
            <a:pPr>
              <a:lnSpc>
                <a:spcPts val="4280"/>
              </a:lnSpc>
            </a:pPr>
            <a:r>
              <a:rPr lang="en-US" sz="3057" u="sng" dirty="0">
                <a:solidFill>
                  <a:schemeClr val="bg1"/>
                </a:solidFill>
                <a:latin typeface="Open Sans"/>
                <a:hlinkClick r:id="rId2" tooltip="https://eur-lex.europa.eu/PL/legal-content/summary/digital-services-act.html">
                  <a:extLst>
                    <a:ext uri="{A12FA001-AC4F-418D-AE19-62706E023703}">
                      <ahyp:hlinkClr xmlns:ahyp="http://schemas.microsoft.com/office/drawing/2018/hyperlinkcolor" val="tx"/>
                    </a:ext>
                  </a:extLst>
                </a:hlinkClick>
              </a:rPr>
              <a:t>Rozporządzenie Parlamentu Europejskiego i Rady (UE) 2022/2065 z 19 października 2022 r. </a:t>
            </a:r>
            <a:r>
              <a:rPr lang="pl-PL" sz="3057" u="sng" dirty="0">
                <a:solidFill>
                  <a:schemeClr val="bg1"/>
                </a:solidFill>
                <a:latin typeface="Open Sans"/>
                <a:hlinkClick r:id="rId2" tooltip="https://eur-lex.europa.eu/PL/legal-content/summary/digital-services-act.html">
                  <a:extLst>
                    <a:ext uri="{A12FA001-AC4F-418D-AE19-62706E023703}">
                      <ahyp:hlinkClr xmlns:ahyp="http://schemas.microsoft.com/office/drawing/2018/hyperlinkcolor" val="tx"/>
                    </a:ext>
                  </a:extLst>
                </a:hlinkClick>
              </a:rPr>
              <a:t>    </a:t>
            </a:r>
            <a:r>
              <a:rPr lang="en-US" sz="3057" u="sng" dirty="0">
                <a:solidFill>
                  <a:schemeClr val="bg1"/>
                </a:solidFill>
                <a:latin typeface="Open Sans"/>
                <a:hlinkClick r:id="rId2" tooltip="https://eur-lex.europa.eu/PL/legal-content/summary/digital-services-act.html">
                  <a:extLst>
                    <a:ext uri="{A12FA001-AC4F-418D-AE19-62706E023703}">
                      <ahyp:hlinkClr xmlns:ahyp="http://schemas.microsoft.com/office/drawing/2018/hyperlinkcolor" val="tx"/>
                    </a:ext>
                  </a:extLst>
                </a:hlinkClick>
              </a:rPr>
              <a:t>w sprawie jednolitego rynku usług cyfrowych oraz zmiany dyrektywy 2000/31/WE </a:t>
            </a:r>
            <a:r>
              <a:rPr lang="en-US" sz="3057" dirty="0">
                <a:solidFill>
                  <a:schemeClr val="bg1"/>
                </a:solidFill>
                <a:latin typeface="Open Sans"/>
              </a:rPr>
              <a:t>(</a:t>
            </a:r>
            <a:r>
              <a:rPr lang="en-US" sz="3057" dirty="0">
                <a:solidFill>
                  <a:srgbClr val="000000"/>
                </a:solidFill>
                <a:latin typeface="Open Sans"/>
              </a:rPr>
              <a:t>akt o usługach cyfrowych) (z ang. Digital Service Act, zwane w niniejszym artykule jako „DSA” lub „Rozporządzenie DSA”) weszło w życie 16 listopada 2022 r.</a:t>
            </a:r>
          </a:p>
          <a:p>
            <a:pPr>
              <a:lnSpc>
                <a:spcPts val="4280"/>
              </a:lnSpc>
            </a:pPr>
            <a:endParaRPr lang="en-US" sz="3057" dirty="0">
              <a:solidFill>
                <a:srgbClr val="000000"/>
              </a:solidFill>
              <a:latin typeface="Open Sans"/>
            </a:endParaRPr>
          </a:p>
          <a:p>
            <a:pPr>
              <a:lnSpc>
                <a:spcPts val="4280"/>
              </a:lnSpc>
            </a:pPr>
            <a:r>
              <a:rPr lang="en-US" sz="3057" u="sng" dirty="0">
                <a:solidFill>
                  <a:schemeClr val="bg1"/>
                </a:solidFill>
                <a:latin typeface="Open Sans"/>
                <a:hlinkClick r:id="rId3" tooltip="https://eur-lex.europa.eu/legal-content/PL/TXT/?uri=CELEX%3A32022R1925">
                  <a:extLst>
                    <a:ext uri="{A12FA001-AC4F-418D-AE19-62706E023703}">
                      <ahyp:hlinkClr xmlns:ahyp="http://schemas.microsoft.com/office/drawing/2018/hyperlinkcolor" val="tx"/>
                    </a:ext>
                  </a:extLst>
                </a:hlinkClick>
              </a:rPr>
              <a:t>Rozporządzenie Parlamentu Europejskiego i Rady (UE) 2022/1925  z dnia 14 września 2022 r. w sprawie kontestowalnych i uczciwych rynków   w sektorze cyfrowym oraz zmiany dyrektyw (UE) 2019/1937 i (UE) 2020/1828 (akt o rynkach cyfrowych) (Tekst mający znaczenie dla EOG) </a:t>
            </a:r>
            <a:r>
              <a:rPr lang="en-US" sz="3057" u="sng" dirty="0">
                <a:solidFill>
                  <a:schemeClr val="bg1"/>
                </a:solidFill>
                <a:latin typeface="Open Sans"/>
                <a:hlinkClick r:id="rId4" tooltip="https://www.consilium.europa.eu/pl/policies/digital-markets-act/">
                  <a:extLst>
                    <a:ext uri="{A12FA001-AC4F-418D-AE19-62706E023703}">
                      <ahyp:hlinkClr xmlns:ahyp="http://schemas.microsoft.com/office/drawing/2018/hyperlinkcolor" val="tx"/>
                    </a:ext>
                  </a:extLst>
                </a:hlinkClick>
              </a:rPr>
              <a:t>(DMA – Digital Markets Act)</a:t>
            </a:r>
          </a:p>
          <a:p>
            <a:pPr>
              <a:lnSpc>
                <a:spcPts val="5575"/>
              </a:lnSpc>
            </a:pPr>
            <a:endParaRPr lang="en-US" sz="3057" u="sng" dirty="0">
              <a:solidFill>
                <a:srgbClr val="0000FF"/>
              </a:solidFill>
              <a:latin typeface="Open Sans"/>
              <a:hlinkClick r:id="rId4" tooltip="https://www.consilium.europa.eu/pl/policies/digital-markets-act/">
                <a:extLst>
                  <a:ext uri="{A12FA001-AC4F-418D-AE19-62706E023703}">
                    <ahyp:hlinkClr xmlns:ahyp="http://schemas.microsoft.com/office/drawing/2018/hyperlinkcolor" val="tx"/>
                  </a:ext>
                </a:extLst>
              </a:hlinkClick>
            </a:endParaRPr>
          </a:p>
        </p:txBody>
      </p:sp>
      <p:sp>
        <p:nvSpPr>
          <p:cNvPr id="4" name="TextBox 4"/>
          <p:cNvSpPr txBox="1"/>
          <p:nvPr/>
        </p:nvSpPr>
        <p:spPr>
          <a:xfrm>
            <a:off x="1028700" y="8741417"/>
            <a:ext cx="16506438" cy="976616"/>
          </a:xfrm>
          <a:prstGeom prst="rect">
            <a:avLst/>
          </a:prstGeom>
        </p:spPr>
        <p:txBody>
          <a:bodyPr lIns="0" tIns="0" rIns="0" bIns="0" rtlCol="0" anchor="t">
            <a:spAutoFit/>
          </a:bodyPr>
          <a:lstStyle/>
          <a:p>
            <a:pPr algn="ctr">
              <a:lnSpc>
                <a:spcPts val="3920"/>
              </a:lnSpc>
              <a:spcBef>
                <a:spcPct val="0"/>
              </a:spcBef>
            </a:pPr>
            <a:r>
              <a:rPr lang="en-US" sz="2800" dirty="0">
                <a:solidFill>
                  <a:schemeClr val="bg1"/>
                </a:solidFill>
                <a:latin typeface="Open Sans Bold"/>
                <a:hlinkClick r:id="rId5">
                  <a:extLst>
                    <a:ext uri="{A12FA001-AC4F-418D-AE19-62706E023703}">
                      <ahyp:hlinkClr xmlns:ahyp="http://schemas.microsoft.com/office/drawing/2018/hyperlinkcolor" val="tx"/>
                    </a:ext>
                  </a:extLst>
                </a:hlinkClick>
              </a:rPr>
              <a:t>Użytkownik może  zaakceptować fakt, że korzysta bezpłatnie z serwisu z reklamami lub wykupić dostęp do FB i Instagrama . </a:t>
            </a:r>
            <a:endParaRPr lang="en-US" sz="2800" dirty="0">
              <a:solidFill>
                <a:schemeClr val="bg1"/>
              </a:solidFill>
              <a:latin typeface="Open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574722" y="2126516"/>
            <a:ext cx="17138556" cy="7277954"/>
          </a:xfrm>
          <a:prstGeom prst="rect">
            <a:avLst/>
          </a:prstGeom>
        </p:spPr>
        <p:txBody>
          <a:bodyPr lIns="0" tIns="0" rIns="0" bIns="0" rtlCol="0" anchor="t">
            <a:spAutoFit/>
          </a:bodyPr>
          <a:lstStyle/>
          <a:p>
            <a:pPr marL="587487" lvl="1" indent="-293743">
              <a:lnSpc>
                <a:spcPts val="3809"/>
              </a:lnSpc>
              <a:buFont typeface="Arial"/>
              <a:buChar char="•"/>
            </a:pPr>
            <a:r>
              <a:rPr lang="en-US" sz="2721" dirty="0">
                <a:solidFill>
                  <a:srgbClr val="000000"/>
                </a:solidFill>
                <a:latin typeface="Open Sans"/>
              </a:rPr>
              <a:t>Cybergiganci nie będą mogli łączyć danych osobowych z różnych swoich serwisów i zewnętrznych źródeł bez naszej zgody. Zakaz ten obejmie np. integrowanie obserwacji na temat użytkowników YouTube’a, wyszukiwarki Google i innych stron internetowych wykorzystujących Google Analytics                  (w przypadku firmy Alphabet) czy łączenie w jeden profil danych osoby, która korzysta z Facebooka, Instagrama i Whatsappa  (w przypadku firmy Meta).</a:t>
            </a:r>
          </a:p>
          <a:p>
            <a:pPr marL="587487" lvl="1" indent="-293743">
              <a:lnSpc>
                <a:spcPts val="3809"/>
              </a:lnSpc>
              <a:buFont typeface="Arial"/>
              <a:buChar char="•"/>
            </a:pPr>
            <a:r>
              <a:rPr lang="en-US" sz="2721" dirty="0">
                <a:solidFill>
                  <a:srgbClr val="000000"/>
                </a:solidFill>
                <a:latin typeface="Open Sans"/>
              </a:rPr>
              <a:t>Użytkownicy nie będą zmuszani do łączenia różnych usług z oferty cybergigantów ani do logowania się                 za pomocą tego samego konta do różnych serwisów. W praktyce telefon z Androidem nie powinien wymagać założenia konta Google.</a:t>
            </a:r>
          </a:p>
          <a:p>
            <a:pPr marL="587487" lvl="1" indent="-293743">
              <a:lnSpc>
                <a:spcPts val="3809"/>
              </a:lnSpc>
              <a:buFont typeface="Arial"/>
              <a:buChar char="•"/>
            </a:pPr>
            <a:r>
              <a:rPr lang="en-US" sz="2721" dirty="0">
                <a:solidFill>
                  <a:srgbClr val="000000"/>
                </a:solidFill>
                <a:latin typeface="Open Sans"/>
              </a:rPr>
              <a:t>Cybergiganci nie będą mogli preferencyjnie traktować własnych usług np. w ramach sklepu</a:t>
            </a:r>
            <a:r>
              <a:rPr lang="pl-PL" sz="2721" dirty="0">
                <a:solidFill>
                  <a:srgbClr val="000000"/>
                </a:solidFill>
                <a:latin typeface="Open Sans"/>
              </a:rPr>
              <a:t>                              </a:t>
            </a:r>
            <a:r>
              <a:rPr lang="en-US" sz="2721" dirty="0">
                <a:solidFill>
                  <a:srgbClr val="000000"/>
                </a:solidFill>
                <a:latin typeface="Open Sans"/>
              </a:rPr>
              <a:t> z aplikacjami, czy systemu operacyjnego. Apple nie powinien nakierowywać użytkowników </a:t>
            </a:r>
            <a:r>
              <a:rPr lang="pl-PL" sz="2721" dirty="0">
                <a:solidFill>
                  <a:srgbClr val="000000"/>
                </a:solidFill>
                <a:latin typeface="Open Sans"/>
              </a:rPr>
              <a:t>                             </a:t>
            </a:r>
            <a:r>
              <a:rPr lang="en-US" sz="2721" dirty="0">
                <a:solidFill>
                  <a:srgbClr val="000000"/>
                </a:solidFill>
                <a:latin typeface="Open Sans"/>
              </a:rPr>
              <a:t>na korzystanie z przeglądarki Safari,  a Google – przeglądarki Chrome.</a:t>
            </a:r>
          </a:p>
          <a:p>
            <a:pPr marL="587487" lvl="1" indent="-293743">
              <a:lnSpc>
                <a:spcPts val="3809"/>
              </a:lnSpc>
              <a:buFont typeface="Arial"/>
              <a:buChar char="•"/>
            </a:pPr>
            <a:r>
              <a:rPr lang="en-US" sz="2721" dirty="0">
                <a:solidFill>
                  <a:srgbClr val="000000"/>
                </a:solidFill>
                <a:latin typeface="Open Sans"/>
              </a:rPr>
              <a:t>Rezygnacja z używania podstawowych usług (np. Gmaila czy Messengera) powinna być równie łatwa                           i intuicyjna, jak zapisanie się do nich.</a:t>
            </a:r>
          </a:p>
          <a:p>
            <a:pPr marL="587487" lvl="1" indent="-293743">
              <a:lnSpc>
                <a:spcPts val="3809"/>
              </a:lnSpc>
              <a:buFont typeface="Arial"/>
              <a:buChar char="•"/>
            </a:pPr>
            <a:r>
              <a:rPr lang="en-US" sz="2721" dirty="0">
                <a:solidFill>
                  <a:srgbClr val="000000"/>
                </a:solidFill>
                <a:latin typeface="Open Sans"/>
              </a:rPr>
              <a:t>Użytkownicy powinni móc bez problemu odinstalować domyślne aplikacje.</a:t>
            </a:r>
          </a:p>
          <a:p>
            <a:pPr algn="ctr">
              <a:lnSpc>
                <a:spcPts val="3809"/>
              </a:lnSpc>
            </a:pPr>
            <a:endParaRPr lang="en-US" sz="2721" dirty="0">
              <a:solidFill>
                <a:srgbClr val="000000"/>
              </a:solidFill>
              <a:latin typeface="Open Sans"/>
            </a:endParaRPr>
          </a:p>
        </p:txBody>
      </p:sp>
      <p:sp>
        <p:nvSpPr>
          <p:cNvPr id="3" name="Freeform 3">
            <a:hlinkClick r:id="rId2" tooltip="https://www.gazetakongresy.pl/czym-jest-konstytucja-internetu/"/>
          </p:cNvPr>
          <p:cNvSpPr/>
          <p:nvPr/>
        </p:nvSpPr>
        <p:spPr>
          <a:xfrm>
            <a:off x="14695029" y="7896041"/>
            <a:ext cx="3592971" cy="2390959"/>
          </a:xfrm>
          <a:custGeom>
            <a:avLst/>
            <a:gdLst/>
            <a:ahLst/>
            <a:cxnLst/>
            <a:rect l="l" t="t" r="r" b="b"/>
            <a:pathLst>
              <a:path w="3592971" h="2390959">
                <a:moveTo>
                  <a:pt x="0" y="0"/>
                </a:moveTo>
                <a:lnTo>
                  <a:pt x="3592971" y="0"/>
                </a:lnTo>
                <a:lnTo>
                  <a:pt x="3592971" y="2390959"/>
                </a:lnTo>
                <a:lnTo>
                  <a:pt x="0" y="2390959"/>
                </a:lnTo>
                <a:lnTo>
                  <a:pt x="0" y="0"/>
                </a:lnTo>
                <a:close/>
              </a:path>
            </a:pathLst>
          </a:custGeom>
          <a:blipFill>
            <a:blip r:embed="rId3"/>
            <a:stretch>
              <a:fillRect/>
            </a:stretch>
          </a:blipFill>
        </p:spPr>
        <p:txBody>
          <a:bodyPr/>
          <a:lstStyle/>
          <a:p>
            <a:endParaRPr lang="pl-PL"/>
          </a:p>
        </p:txBody>
      </p:sp>
      <p:sp>
        <p:nvSpPr>
          <p:cNvPr id="4" name="TextBox 4"/>
          <p:cNvSpPr txBox="1"/>
          <p:nvPr/>
        </p:nvSpPr>
        <p:spPr>
          <a:xfrm>
            <a:off x="4399864" y="159703"/>
            <a:ext cx="9544736" cy="1566544"/>
          </a:xfrm>
          <a:prstGeom prst="rect">
            <a:avLst/>
          </a:prstGeom>
        </p:spPr>
        <p:txBody>
          <a:bodyPr wrap="square" lIns="0" tIns="0" rIns="0" bIns="0" rtlCol="0" anchor="t">
            <a:spAutoFit/>
          </a:bodyPr>
          <a:lstStyle/>
          <a:p>
            <a:pPr algn="ctr">
              <a:lnSpc>
                <a:spcPts val="12880"/>
              </a:lnSpc>
            </a:pPr>
            <a:r>
              <a:rPr lang="en-US" sz="9200" dirty="0">
                <a:solidFill>
                  <a:srgbClr val="000000"/>
                </a:solidFill>
                <a:latin typeface="Open Sans Bold"/>
              </a:rPr>
              <a:t>CO NAM DAJE</a:t>
            </a:r>
          </a:p>
        </p:txBody>
      </p:sp>
      <p:sp>
        <p:nvSpPr>
          <p:cNvPr id="6" name="pole tekstowe 5">
            <a:extLst>
              <a:ext uri="{FF2B5EF4-FFF2-40B4-BE49-F238E27FC236}">
                <a16:creationId xmlns:a16="http://schemas.microsoft.com/office/drawing/2014/main" id="{DD6710C7-1DA1-265C-639C-8A1AD82E10F0}"/>
              </a:ext>
            </a:extLst>
          </p:cNvPr>
          <p:cNvSpPr txBox="1"/>
          <p:nvPr/>
        </p:nvSpPr>
        <p:spPr>
          <a:xfrm>
            <a:off x="838200" y="9473903"/>
            <a:ext cx="9906000" cy="646331"/>
          </a:xfrm>
          <a:prstGeom prst="rect">
            <a:avLst/>
          </a:prstGeom>
          <a:noFill/>
        </p:spPr>
        <p:txBody>
          <a:bodyPr wrap="square">
            <a:spAutoFit/>
          </a:bodyPr>
          <a:lstStyle/>
          <a:p>
            <a:r>
              <a:rPr lang="pl-PL" sz="3600" b="1" dirty="0">
                <a:solidFill>
                  <a:schemeClr val="bg1"/>
                </a:solidFill>
                <a:hlinkClick r:id="rId4">
                  <a:extLst>
                    <a:ext uri="{A12FA001-AC4F-418D-AE19-62706E023703}">
                      <ahyp:hlinkClr xmlns:ahyp="http://schemas.microsoft.com/office/drawing/2018/hyperlinkcolor" val="tx"/>
                    </a:ext>
                  </a:extLst>
                </a:hlinkClick>
              </a:rPr>
              <a:t>Akt o usługach cyfrowych – infografika </a:t>
            </a:r>
            <a:endParaRPr lang="pl-PL" sz="36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Freeform 2"/>
          <p:cNvSpPr/>
          <p:nvPr/>
        </p:nvSpPr>
        <p:spPr>
          <a:xfrm>
            <a:off x="4592064" y="1028700"/>
            <a:ext cx="8352345" cy="7667681"/>
          </a:xfrm>
          <a:custGeom>
            <a:avLst/>
            <a:gdLst/>
            <a:ahLst/>
            <a:cxnLst/>
            <a:rect l="l" t="t" r="r" b="b"/>
            <a:pathLst>
              <a:path w="8352345" h="7667681">
                <a:moveTo>
                  <a:pt x="0" y="0"/>
                </a:moveTo>
                <a:lnTo>
                  <a:pt x="8352345" y="0"/>
                </a:lnTo>
                <a:lnTo>
                  <a:pt x="8352345" y="7667681"/>
                </a:lnTo>
                <a:lnTo>
                  <a:pt x="0" y="7667681"/>
                </a:lnTo>
                <a:lnTo>
                  <a:pt x="0" y="0"/>
                </a:lnTo>
                <a:close/>
              </a:path>
            </a:pathLst>
          </a:custGeom>
          <a:blipFill>
            <a:blip r:embed="rId2"/>
            <a:stretch>
              <a:fillRect t="-13006" r="-5785" b="-2224"/>
            </a:stretch>
          </a:blipFill>
        </p:spPr>
        <p:txBody>
          <a:bodyPr/>
          <a:lstStyle/>
          <a:p>
            <a:endParaRPr lang="pl-PL"/>
          </a:p>
        </p:txBody>
      </p:sp>
      <p:sp>
        <p:nvSpPr>
          <p:cNvPr id="3" name="TextBox 3"/>
          <p:cNvSpPr txBox="1"/>
          <p:nvPr/>
        </p:nvSpPr>
        <p:spPr>
          <a:xfrm>
            <a:off x="2594640" y="9077849"/>
            <a:ext cx="11929050" cy="455720"/>
          </a:xfrm>
          <a:prstGeom prst="rect">
            <a:avLst/>
          </a:prstGeom>
        </p:spPr>
        <p:txBody>
          <a:bodyPr lIns="0" tIns="0" rIns="0" bIns="0" rtlCol="0" anchor="t">
            <a:spAutoFit/>
          </a:bodyPr>
          <a:lstStyle/>
          <a:p>
            <a:pPr algn="ctr">
              <a:lnSpc>
                <a:spcPts val="3717"/>
              </a:lnSpc>
              <a:spcBef>
                <a:spcPct val="0"/>
              </a:spcBef>
            </a:pPr>
            <a:r>
              <a:rPr lang="en-US" sz="2655" u="sng" dirty="0">
                <a:solidFill>
                  <a:schemeClr val="bg1"/>
                </a:solidFill>
                <a:latin typeface="Open Sans Bold"/>
                <a:hlinkClick r:id="rId3" tooltip="https://brpd.gov.pl">
                  <a:extLst>
                    <a:ext uri="{A12FA001-AC4F-418D-AE19-62706E023703}">
                      <ahyp:hlinkClr xmlns:ahyp="http://schemas.microsoft.com/office/drawing/2018/hyperlinkcolor" val="tx"/>
                    </a:ext>
                  </a:extLst>
                </a:hlinkClick>
              </a:rPr>
              <a:t>strona</a:t>
            </a:r>
            <a:r>
              <a:rPr lang="en-US" sz="2655" u="sng" dirty="0">
                <a:solidFill>
                  <a:srgbClr val="0000FF"/>
                </a:solidFill>
                <a:latin typeface="Open Sans Bold"/>
                <a:hlinkClick r:id="rId3" tooltip="https://brpd.gov.pl">
                  <a:extLst>
                    <a:ext uri="{A12FA001-AC4F-418D-AE19-62706E023703}">
                      <ahyp:hlinkClr xmlns:ahyp="http://schemas.microsoft.com/office/drawing/2018/hyperlinkcolor" val="tx"/>
                    </a:ext>
                  </a:extLst>
                </a:hlinkClick>
              </a:rPr>
              <a:t> </a:t>
            </a:r>
            <a:r>
              <a:rPr lang="en-US" sz="2655" u="sng" dirty="0">
                <a:solidFill>
                  <a:schemeClr val="bg1"/>
                </a:solidFill>
                <a:latin typeface="Open Sans Bold"/>
                <a:hlinkClick r:id="rId3" tooltip="https://brpd.gov.pl">
                  <a:extLst>
                    <a:ext uri="{A12FA001-AC4F-418D-AE19-62706E023703}">
                      <ahyp:hlinkClr xmlns:ahyp="http://schemas.microsoft.com/office/drawing/2018/hyperlinkcolor" val="tx"/>
                    </a:ext>
                  </a:extLst>
                </a:hlinkClick>
              </a:rPr>
              <a:t>Dziecięcego Telefonu Zaufania 800121212.pl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74F4E4-0057-63B3-28BF-4FD73B4D2B86}"/>
              </a:ext>
            </a:extLst>
          </p:cNvPr>
          <p:cNvSpPr>
            <a:spLocks noGrp="1"/>
          </p:cNvSpPr>
          <p:nvPr>
            <p:ph type="title"/>
          </p:nvPr>
        </p:nvSpPr>
        <p:spPr/>
        <p:txBody>
          <a:bodyPr/>
          <a:lstStyle/>
          <a:p>
            <a:r>
              <a:rPr lang="pl-PL" b="1" dirty="0"/>
              <a:t>CYFROWA HIGIENA</a:t>
            </a:r>
          </a:p>
        </p:txBody>
      </p:sp>
      <p:sp>
        <p:nvSpPr>
          <p:cNvPr id="3" name="Symbol zastępczy zawartości 2">
            <a:extLst>
              <a:ext uri="{FF2B5EF4-FFF2-40B4-BE49-F238E27FC236}">
                <a16:creationId xmlns:a16="http://schemas.microsoft.com/office/drawing/2014/main" id="{5CB8A91E-3911-390C-8444-77EA6552039E}"/>
              </a:ext>
            </a:extLst>
          </p:cNvPr>
          <p:cNvSpPr>
            <a:spLocks noGrp="1"/>
          </p:cNvSpPr>
          <p:nvPr>
            <p:ph idx="1"/>
          </p:nvPr>
        </p:nvSpPr>
        <p:spPr>
          <a:xfrm>
            <a:off x="457200" y="2324100"/>
            <a:ext cx="17145000" cy="7162800"/>
          </a:xfrm>
        </p:spPr>
        <p:txBody>
          <a:bodyPr>
            <a:normAutofit fontScale="92500" lnSpcReduction="20000"/>
          </a:bodyPr>
          <a:lstStyle/>
          <a:p>
            <a:pPr marL="0" indent="0">
              <a:buNone/>
            </a:pPr>
            <a:r>
              <a:rPr lang="pl-PL" dirty="0"/>
              <a:t>Nasz wspólny cel - </a:t>
            </a:r>
            <a:r>
              <a:rPr lang="pl-PL" u="sng" dirty="0">
                <a:effectLst/>
              </a:rPr>
              <a:t>edukowanie i podnoszenie kompetencji cyfrowych użytkowników sieci, szczególnie dzieci i młodzież</a:t>
            </a:r>
            <a:r>
              <a:rPr lang="pl-PL" dirty="0">
                <a:effectLst/>
              </a:rPr>
              <a:t>.</a:t>
            </a:r>
          </a:p>
          <a:p>
            <a:pPr marL="514350" indent="-514350" algn="just">
              <a:buFont typeface="+mj-lt"/>
              <a:buAutoNum type="arabicPeriod"/>
            </a:pPr>
            <a:r>
              <a:rPr lang="pl-PL" dirty="0"/>
              <a:t>Spróbujmy wprowadzić w domu strefę bez telefonu, niekorzystanie z urządzeń zaraz po przebudzeniu, przed snem i w trakcie posiłków, ograniczenie liczby powiadomień z aplikacji w smartfonie.</a:t>
            </a:r>
          </a:p>
          <a:p>
            <a:pPr marL="514350" indent="-514350" algn="just">
              <a:buFont typeface="+mj-lt"/>
              <a:buAutoNum type="arabicPeriod"/>
            </a:pPr>
            <a:r>
              <a:rPr lang="pl-PL" dirty="0"/>
              <a:t>Szukajmy zainteresowania poza siecią. Nadmiar technologii wpływa niekorzystnie na zdrowie                                      i samopoczucie, prowadzi do przeciążenia informacjami i FOMO.</a:t>
            </a:r>
          </a:p>
          <a:p>
            <a:pPr marL="514350" indent="-514350" algn="just">
              <a:buFont typeface="+mj-lt"/>
              <a:buAutoNum type="arabicPeriod"/>
            </a:pPr>
            <a:r>
              <a:rPr lang="pl-PL" dirty="0"/>
              <a:t>Ustalmy właściwe proporcje, czyli takie, które pozwolą inwestować w świat online i offline tyle samo czasu i uwagi, aby stał się niezbędną kompetencją cyfrową. Róbcie przerwy w czasie korzystania z </a:t>
            </a:r>
            <a:r>
              <a:rPr lang="pl-PL" dirty="0" err="1"/>
              <a:t>internetu</a:t>
            </a:r>
            <a:r>
              <a:rPr lang="pl-PL" dirty="0"/>
              <a:t>.</a:t>
            </a:r>
          </a:p>
          <a:p>
            <a:pPr marL="514350" indent="-514350" algn="just">
              <a:buFont typeface="+mj-lt"/>
              <a:buAutoNum type="arabicPeriod"/>
            </a:pPr>
            <a:r>
              <a:rPr lang="pl-PL" dirty="0"/>
              <a:t>Nauczmy i wprowadźmy zasady filtrowania wiadomości, a nie przeglądania jak leci, naucz krytycznie patrzyć na treści wyświetlane w </a:t>
            </a:r>
            <a:r>
              <a:rPr lang="pl-PL" dirty="0" err="1"/>
              <a:t>internecie</a:t>
            </a:r>
            <a:r>
              <a:rPr lang="pl-PL" dirty="0"/>
              <a:t> – odpowiedzialne korzystanie z mediów społecznościowych.</a:t>
            </a:r>
          </a:p>
          <a:p>
            <a:pPr marL="514350" indent="-514350" algn="just">
              <a:buFont typeface="+mj-lt"/>
              <a:buAutoNum type="arabicPeriod"/>
            </a:pPr>
            <a:endParaRPr lang="pl-PL" dirty="0"/>
          </a:p>
          <a:p>
            <a:pPr marL="0" indent="0">
              <a:buNone/>
            </a:pPr>
            <a:r>
              <a:rPr lang="pl-PL" b="1" dirty="0">
                <a:hlinkClick r:id="rId3"/>
              </a:rPr>
              <a:t>TIKTOK. Jak Chiny wkradły się w naszą codzienność </a:t>
            </a:r>
            <a:endParaRPr lang="pl-PL" dirty="0"/>
          </a:p>
          <a:p>
            <a:pPr marL="0" indent="0">
              <a:buNone/>
            </a:pPr>
            <a:r>
              <a:rPr lang="pl-PL" b="1" dirty="0">
                <a:hlinkClick r:id="rId4"/>
              </a:rPr>
              <a:t>Jak </a:t>
            </a:r>
            <a:r>
              <a:rPr lang="pl-PL" b="1" dirty="0" err="1">
                <a:hlinkClick r:id="rId4"/>
              </a:rPr>
              <a:t>social</a:t>
            </a:r>
            <a:r>
              <a:rPr lang="pl-PL" b="1" dirty="0">
                <a:hlinkClick r:id="rId4"/>
              </a:rPr>
              <a:t> media niszczą naszą psychikę</a:t>
            </a:r>
            <a:endParaRPr lang="pl-PL" b="1" dirty="0"/>
          </a:p>
          <a:p>
            <a:pPr marL="0" indent="0">
              <a:buNone/>
            </a:pPr>
            <a:endParaRPr lang="pl-PL" b="1" dirty="0"/>
          </a:p>
          <a:p>
            <a:pPr marL="0" indent="0">
              <a:buNone/>
            </a:pPr>
            <a:r>
              <a:rPr lang="pl-PL" b="1" dirty="0">
                <a:hlinkClick r:id="rId5"/>
              </a:rPr>
              <a:t>Uczniowie podstawówki przy pomocy AI "rozebrali" swoją koleżankę i udostępnili wygenerowany wizerunek w mediach społecznościowych, zachęcając innych użytkowników do tworzenia własnych przeróbek. </a:t>
            </a:r>
            <a:r>
              <a:rPr lang="pl-PL" b="1" dirty="0"/>
              <a:t>– </a:t>
            </a:r>
            <a:r>
              <a:rPr lang="pl-PL" b="1" dirty="0">
                <a:hlinkClick r:id="rId6"/>
              </a:rPr>
              <a:t>UODO</a:t>
            </a:r>
            <a:r>
              <a:rPr lang="pl-PL" b="1" dirty="0"/>
              <a:t> </a:t>
            </a:r>
          </a:p>
          <a:p>
            <a:pPr marL="514350" indent="-514350">
              <a:buFont typeface="+mj-lt"/>
              <a:buAutoNum type="arabicPeriod"/>
            </a:pPr>
            <a:endParaRPr lang="pl-PL" dirty="0"/>
          </a:p>
        </p:txBody>
      </p:sp>
      <p:sp>
        <p:nvSpPr>
          <p:cNvPr id="5" name="pole tekstowe 4">
            <a:extLst>
              <a:ext uri="{FF2B5EF4-FFF2-40B4-BE49-F238E27FC236}">
                <a16:creationId xmlns:a16="http://schemas.microsoft.com/office/drawing/2014/main" id="{047F82A2-7DC7-11C9-4191-B2D313A35F58}"/>
              </a:ext>
            </a:extLst>
          </p:cNvPr>
          <p:cNvSpPr txBox="1"/>
          <p:nvPr/>
        </p:nvSpPr>
        <p:spPr>
          <a:xfrm>
            <a:off x="9025468" y="212507"/>
            <a:ext cx="9237132" cy="1200329"/>
          </a:xfrm>
          <a:prstGeom prst="rect">
            <a:avLst/>
          </a:prstGeom>
          <a:noFill/>
        </p:spPr>
        <p:txBody>
          <a:bodyPr wrap="square">
            <a:spAutoFit/>
          </a:bodyPr>
          <a:lstStyle/>
          <a:p>
            <a:r>
              <a:rPr lang="pl-PL" sz="2400" dirty="0"/>
              <a:t>Według raportu z najnowszej edycji badania </a:t>
            </a:r>
            <a:r>
              <a:rPr lang="pl-PL" sz="2400" dirty="0">
                <a:hlinkClick r:id="rId7"/>
              </a:rPr>
              <a:t>„Nastolatki 3.0”</a:t>
            </a:r>
            <a:r>
              <a:rPr lang="pl-PL" sz="2400" dirty="0"/>
              <a:t> prowadzonego przez NASK młodzież potrafi przebywać w sieci w czasie wolnym średnio 5 godzin i 36 minut dziennie. </a:t>
            </a:r>
          </a:p>
        </p:txBody>
      </p:sp>
      <p:pic>
        <p:nvPicPr>
          <p:cNvPr id="9" name="Obraz 8">
            <a:extLst>
              <a:ext uri="{FF2B5EF4-FFF2-40B4-BE49-F238E27FC236}">
                <a16:creationId xmlns:a16="http://schemas.microsoft.com/office/drawing/2014/main" id="{8C0A4430-6F11-3299-33E0-A97DA3163B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44299" y="6591300"/>
            <a:ext cx="2667000" cy="1493520"/>
          </a:xfrm>
          <a:prstGeom prst="rect">
            <a:avLst/>
          </a:prstGeom>
        </p:spPr>
      </p:pic>
      <p:sp>
        <p:nvSpPr>
          <p:cNvPr id="11" name="pole tekstowe 10">
            <a:extLst>
              <a:ext uri="{FF2B5EF4-FFF2-40B4-BE49-F238E27FC236}">
                <a16:creationId xmlns:a16="http://schemas.microsoft.com/office/drawing/2014/main" id="{78AF11CD-1C07-24AC-7B30-B17152BAF49F}"/>
              </a:ext>
            </a:extLst>
          </p:cNvPr>
          <p:cNvSpPr txBox="1"/>
          <p:nvPr/>
        </p:nvSpPr>
        <p:spPr>
          <a:xfrm>
            <a:off x="9753600" y="9818608"/>
            <a:ext cx="9144000" cy="369332"/>
          </a:xfrm>
          <a:prstGeom prst="rect">
            <a:avLst/>
          </a:prstGeom>
          <a:noFill/>
        </p:spPr>
        <p:txBody>
          <a:bodyPr wrap="square">
            <a:spAutoFit/>
          </a:bodyPr>
          <a:lstStyle/>
          <a:p>
            <a:pPr marL="0" indent="0">
              <a:buNone/>
            </a:pPr>
            <a:r>
              <a:rPr lang="pl-PL" dirty="0"/>
              <a:t>https://grybow.pl/2021/04/nfz-informuje-higiena-cyfrowa-czyli-profilaktyka-e-uzaleznien/</a:t>
            </a:r>
          </a:p>
        </p:txBody>
      </p:sp>
    </p:spTree>
    <p:extLst>
      <p:ext uri="{BB962C8B-B14F-4D97-AF65-F5344CB8AC3E}">
        <p14:creationId xmlns:p14="http://schemas.microsoft.com/office/powerpoint/2010/main" val="259911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638CF8F8-0EE6-7B9A-0E6D-3F0DF21D6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20000" cy="10287000"/>
          </a:xfrm>
          <a:prstGeom prst="rect">
            <a:avLst/>
          </a:prstGeom>
        </p:spPr>
      </p:pic>
      <p:pic>
        <p:nvPicPr>
          <p:cNvPr id="4" name="Symbol zastępczy zawartości 4">
            <a:hlinkClick r:id="rId3"/>
            <a:extLst>
              <a:ext uri="{FF2B5EF4-FFF2-40B4-BE49-F238E27FC236}">
                <a16:creationId xmlns:a16="http://schemas.microsoft.com/office/drawing/2014/main" id="{081712A7-BC98-8EB1-DAF7-280E2F7F4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28467" y="0"/>
            <a:ext cx="10659533" cy="10287000"/>
          </a:xfrm>
          <a:prstGeom prst="rect">
            <a:avLst/>
          </a:prstGeom>
        </p:spPr>
      </p:pic>
    </p:spTree>
    <p:extLst>
      <p:ext uri="{BB962C8B-B14F-4D97-AF65-F5344CB8AC3E}">
        <p14:creationId xmlns:p14="http://schemas.microsoft.com/office/powerpoint/2010/main" val="119774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796986" y="1028700"/>
            <a:ext cx="8462314" cy="8229600"/>
          </a:xfrm>
          <a:custGeom>
            <a:avLst/>
            <a:gdLst/>
            <a:ahLst/>
            <a:cxnLst/>
            <a:rect l="l" t="t" r="r" b="b"/>
            <a:pathLst>
              <a:path w="8462314" h="8229600">
                <a:moveTo>
                  <a:pt x="0" y="0"/>
                </a:moveTo>
                <a:lnTo>
                  <a:pt x="8462314" y="0"/>
                </a:lnTo>
                <a:lnTo>
                  <a:pt x="8462314" y="8229600"/>
                </a:lnTo>
                <a:lnTo>
                  <a:pt x="0" y="82296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l-PL"/>
          </a:p>
        </p:txBody>
      </p:sp>
      <p:sp>
        <p:nvSpPr>
          <p:cNvPr id="3" name="Freeform 3"/>
          <p:cNvSpPr/>
          <p:nvPr/>
        </p:nvSpPr>
        <p:spPr>
          <a:xfrm>
            <a:off x="1895015" y="1028700"/>
            <a:ext cx="680563" cy="486602"/>
          </a:xfrm>
          <a:custGeom>
            <a:avLst/>
            <a:gdLst/>
            <a:ahLst/>
            <a:cxnLst/>
            <a:rect l="l" t="t" r="r" b="b"/>
            <a:pathLst>
              <a:path w="680563" h="486602">
                <a:moveTo>
                  <a:pt x="0" y="0"/>
                </a:moveTo>
                <a:lnTo>
                  <a:pt x="680563" y="0"/>
                </a:lnTo>
                <a:lnTo>
                  <a:pt x="680563" y="486602"/>
                </a:lnTo>
                <a:lnTo>
                  <a:pt x="0" y="4866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sp>
        <p:nvSpPr>
          <p:cNvPr id="4" name="Freeform 4"/>
          <p:cNvSpPr/>
          <p:nvPr/>
        </p:nvSpPr>
        <p:spPr>
          <a:xfrm>
            <a:off x="698126" y="8067174"/>
            <a:ext cx="5686378" cy="1791209"/>
          </a:xfrm>
          <a:custGeom>
            <a:avLst/>
            <a:gdLst/>
            <a:ahLst/>
            <a:cxnLst/>
            <a:rect l="l" t="t" r="r" b="b"/>
            <a:pathLst>
              <a:path w="5686378" h="1791209">
                <a:moveTo>
                  <a:pt x="0" y="0"/>
                </a:moveTo>
                <a:lnTo>
                  <a:pt x="5686378" y="0"/>
                </a:lnTo>
                <a:lnTo>
                  <a:pt x="5686378" y="1791209"/>
                </a:lnTo>
                <a:lnTo>
                  <a:pt x="0" y="1791209"/>
                </a:lnTo>
                <a:lnTo>
                  <a:pt x="0" y="0"/>
                </a:lnTo>
                <a:close/>
              </a:path>
            </a:pathLst>
          </a:custGeom>
          <a:blipFill>
            <a:blip r:embed="rId6"/>
            <a:stretch>
              <a:fillRect/>
            </a:stretch>
          </a:blipFill>
        </p:spPr>
        <p:txBody>
          <a:bodyPr/>
          <a:lstStyle/>
          <a:p>
            <a:endParaRPr lang="pl-PL"/>
          </a:p>
        </p:txBody>
      </p:sp>
      <p:sp>
        <p:nvSpPr>
          <p:cNvPr id="5" name="TextBox 5"/>
          <p:cNvSpPr txBox="1"/>
          <p:nvPr/>
        </p:nvSpPr>
        <p:spPr>
          <a:xfrm>
            <a:off x="427886" y="3253656"/>
            <a:ext cx="7954113" cy="1810367"/>
          </a:xfrm>
          <a:prstGeom prst="rect">
            <a:avLst/>
          </a:prstGeom>
        </p:spPr>
        <p:txBody>
          <a:bodyPr wrap="square" lIns="0" tIns="0" rIns="0" bIns="0" rtlCol="0" anchor="t">
            <a:spAutoFit/>
          </a:bodyPr>
          <a:lstStyle/>
          <a:p>
            <a:pPr algn="ctr">
              <a:lnSpc>
                <a:spcPts val="7279"/>
              </a:lnSpc>
            </a:pPr>
            <a:r>
              <a:rPr lang="en-US" sz="5199" b="1" dirty="0">
                <a:solidFill>
                  <a:srgbClr val="000000"/>
                </a:solidFill>
                <a:latin typeface="Open Sans"/>
              </a:rPr>
              <a:t>AGNIESZKA TOKARSKA</a:t>
            </a:r>
          </a:p>
          <a:p>
            <a:pPr algn="ctr">
              <a:lnSpc>
                <a:spcPts val="7279"/>
              </a:lnSpc>
            </a:pPr>
            <a:r>
              <a:rPr lang="en-US" sz="5199" dirty="0">
                <a:solidFill>
                  <a:srgbClr val="000000"/>
                </a:solidFill>
                <a:latin typeface="Open Sans"/>
              </a:rPr>
              <a:t>DZIĘKUJĘ ZA UWAGĘ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726247"/>
            <a:ext cx="15416247" cy="7845935"/>
          </a:xfrm>
          <a:custGeom>
            <a:avLst/>
            <a:gdLst/>
            <a:ahLst/>
            <a:cxnLst/>
            <a:rect l="l" t="t" r="r" b="b"/>
            <a:pathLst>
              <a:path w="15416247" h="7845935">
                <a:moveTo>
                  <a:pt x="0" y="0"/>
                </a:moveTo>
                <a:lnTo>
                  <a:pt x="15416247" y="0"/>
                </a:lnTo>
                <a:lnTo>
                  <a:pt x="15416247" y="7845935"/>
                </a:lnTo>
                <a:lnTo>
                  <a:pt x="0" y="7845935"/>
                </a:lnTo>
                <a:lnTo>
                  <a:pt x="0" y="0"/>
                </a:lnTo>
                <a:close/>
              </a:path>
            </a:pathLst>
          </a:custGeom>
          <a:blipFill>
            <a:blip r:embed="rId2"/>
            <a:stretch>
              <a:fillRect l="-473" r="-473" b="-11980"/>
            </a:stretch>
          </a:blipFill>
        </p:spPr>
        <p:txBody>
          <a:bodyPr/>
          <a:lstStyle/>
          <a:p>
            <a:endParaRPr lang="pl-PL"/>
          </a:p>
        </p:txBody>
      </p:sp>
      <p:sp>
        <p:nvSpPr>
          <p:cNvPr id="3" name="TextBox 3"/>
          <p:cNvSpPr txBox="1"/>
          <p:nvPr/>
        </p:nvSpPr>
        <p:spPr>
          <a:xfrm>
            <a:off x="2189242" y="159703"/>
            <a:ext cx="13909516"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CZAS SPĘDZONY W SIECI</a:t>
            </a:r>
          </a:p>
        </p:txBody>
      </p:sp>
      <p:sp>
        <p:nvSpPr>
          <p:cNvPr id="4" name="TextBox 4"/>
          <p:cNvSpPr txBox="1"/>
          <p:nvPr/>
        </p:nvSpPr>
        <p:spPr>
          <a:xfrm>
            <a:off x="184502" y="9486457"/>
            <a:ext cx="15737665" cy="636777"/>
          </a:xfrm>
          <a:prstGeom prst="rect">
            <a:avLst/>
          </a:prstGeom>
        </p:spPr>
        <p:txBody>
          <a:bodyPr wrap="square" lIns="0" tIns="0" rIns="0" bIns="0" rtlCol="0" anchor="t">
            <a:spAutoFit/>
          </a:bodyPr>
          <a:lstStyle/>
          <a:p>
            <a:pPr algn="ctr">
              <a:lnSpc>
                <a:spcPts val="5705"/>
              </a:lnSpc>
              <a:spcBef>
                <a:spcPct val="0"/>
              </a:spcBef>
            </a:pPr>
            <a:r>
              <a:rPr lang="en-US" sz="4075" dirty="0">
                <a:solidFill>
                  <a:srgbClr val="000000"/>
                </a:solidFill>
                <a:latin typeface="Bebas Neue Bold"/>
              </a:rPr>
              <a:t>„NASTOLATKI 3.0” - W DNI WOLNE OD ZAJĘĆ SZKOLNYCH, TO ŚREDNIO NAWET PONAD 6 GODZIN</a:t>
            </a:r>
          </a:p>
        </p:txBody>
      </p:sp>
      <p:sp>
        <p:nvSpPr>
          <p:cNvPr id="5" name="TextBox 5"/>
          <p:cNvSpPr txBox="1"/>
          <p:nvPr/>
        </p:nvSpPr>
        <p:spPr>
          <a:xfrm rot="5400000">
            <a:off x="12163267" y="5125879"/>
            <a:ext cx="11307762" cy="1056005"/>
          </a:xfrm>
          <a:prstGeom prst="rect">
            <a:avLst/>
          </a:prstGeom>
        </p:spPr>
        <p:txBody>
          <a:bodyPr lIns="0" tIns="0" rIns="0" bIns="0" rtlCol="0" anchor="t">
            <a:spAutoFit/>
          </a:bodyPr>
          <a:lstStyle/>
          <a:p>
            <a:pPr algn="ctr">
              <a:lnSpc>
                <a:spcPts val="3780"/>
              </a:lnSpc>
            </a:pPr>
            <a:r>
              <a:rPr lang="en-US" sz="2700" dirty="0">
                <a:solidFill>
                  <a:srgbClr val="000000"/>
                </a:solidFill>
                <a:latin typeface="Open Sans"/>
              </a:rPr>
              <a:t>D</a:t>
            </a:r>
            <a:r>
              <a:rPr lang="en-US" sz="2700" u="sng" dirty="0">
                <a:solidFill>
                  <a:srgbClr val="000000"/>
                </a:solidFill>
                <a:latin typeface="Open Sans"/>
                <a:hlinkClick r:id="rId3" tooltip="https://t.co/ViFIIcsH34"/>
              </a:rPr>
              <a:t>uw.edu.pl/fomo-2022-polacy-a-lek-przed-odlaczeniem/</a:t>
            </a:r>
          </a:p>
          <a:p>
            <a:pPr algn="ctr">
              <a:lnSpc>
                <a:spcPts val="4759"/>
              </a:lnSpc>
            </a:pPr>
            <a:endParaRPr lang="en-US" sz="2700" u="sng" dirty="0">
              <a:solidFill>
                <a:srgbClr val="000000"/>
              </a:solidFill>
              <a:latin typeface="Open Sans"/>
              <a:hlinkClick r:id="rId3" tooltip="https://t.co/ViFIIcsH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0" y="-171450"/>
            <a:ext cx="18288000" cy="1332352"/>
          </a:xfrm>
          <a:prstGeom prst="rect">
            <a:avLst/>
          </a:prstGeom>
        </p:spPr>
        <p:txBody>
          <a:bodyPr lIns="0" tIns="0" rIns="0" bIns="0" rtlCol="0" anchor="t">
            <a:spAutoFit/>
          </a:bodyPr>
          <a:lstStyle/>
          <a:p>
            <a:pPr algn="ctr">
              <a:lnSpc>
                <a:spcPts val="12155"/>
              </a:lnSpc>
            </a:pPr>
            <a:r>
              <a:rPr lang="en-US" sz="4800" dirty="0">
                <a:solidFill>
                  <a:srgbClr val="000000"/>
                </a:solidFill>
                <a:latin typeface="Open Sans Bold"/>
              </a:rPr>
              <a:t>ROZMAWIAJ O ZAGROŻENIACH    W SIECI </a:t>
            </a:r>
          </a:p>
        </p:txBody>
      </p:sp>
      <p:sp>
        <p:nvSpPr>
          <p:cNvPr id="3" name="TextBox 3"/>
          <p:cNvSpPr txBox="1"/>
          <p:nvPr/>
        </p:nvSpPr>
        <p:spPr>
          <a:xfrm>
            <a:off x="563131" y="1437001"/>
            <a:ext cx="17161738" cy="6410666"/>
          </a:xfrm>
          <a:prstGeom prst="rect">
            <a:avLst/>
          </a:prstGeom>
        </p:spPr>
        <p:txBody>
          <a:bodyPr lIns="0" tIns="0" rIns="0" bIns="0" rtlCol="0" anchor="t">
            <a:spAutoFit/>
          </a:bodyPr>
          <a:lstStyle/>
          <a:p>
            <a:pPr algn="just">
              <a:lnSpc>
                <a:spcPts val="6314"/>
              </a:lnSpc>
              <a:spcBef>
                <a:spcPct val="0"/>
              </a:spcBef>
            </a:pPr>
            <a:r>
              <a:rPr lang="en-US" sz="4510" dirty="0">
                <a:solidFill>
                  <a:srgbClr val="000000"/>
                </a:solidFill>
                <a:latin typeface="Open Sans Bold"/>
              </a:rPr>
              <a:t> Sprawdź, jakie aktywności online cieszą się obecnie popularnością wśród dzieci– może są to np. niebezpieczne internetowe wyzwania? </a:t>
            </a:r>
            <a:endParaRPr lang="pl-PL" sz="4510" dirty="0">
              <a:solidFill>
                <a:srgbClr val="000000"/>
              </a:solidFill>
              <a:latin typeface="Open Sans Bold"/>
            </a:endParaRPr>
          </a:p>
          <a:p>
            <a:pPr algn="just">
              <a:lnSpc>
                <a:spcPts val="6314"/>
              </a:lnSpc>
              <a:spcBef>
                <a:spcPct val="0"/>
              </a:spcBef>
            </a:pPr>
            <a:r>
              <a:rPr lang="en-US" sz="4510" dirty="0">
                <a:solidFill>
                  <a:srgbClr val="000000"/>
                </a:solidFill>
                <a:latin typeface="Open Sans Bold"/>
              </a:rPr>
              <a:t>Bądź na bieżąco z tym, jak Twoje dziecko spędza czas </a:t>
            </a:r>
            <a:r>
              <a:rPr lang="pl-PL" sz="4510" dirty="0">
                <a:solidFill>
                  <a:srgbClr val="000000"/>
                </a:solidFill>
                <a:latin typeface="Open Sans Bold"/>
              </a:rPr>
              <a:t>                    </a:t>
            </a:r>
            <a:r>
              <a:rPr lang="en-US" sz="4510" dirty="0">
                <a:solidFill>
                  <a:srgbClr val="000000"/>
                </a:solidFill>
                <a:latin typeface="Open Sans Bold"/>
              </a:rPr>
              <a:t>w internecie – nie kontroluj, a  zainteresuj się cyfrowym światem, który tak bardzo fascynuje dzieci.  Co ważne – nie oceniaj, ani nie krytykuj. Chcesz zwrócić na coś uwagę? Porozmawiajcie!</a:t>
            </a:r>
          </a:p>
        </p:txBody>
      </p:sp>
      <p:pic>
        <p:nvPicPr>
          <p:cNvPr id="4" name="Multimedia online 3" title="Kampania społeczna &quot;e-Polak potrafi!&quot; - Tomasz Rożek - jak chronić dziecko w sieci? Cyberprzemoc">
            <a:hlinkClick r:id="" action="ppaction://media"/>
            <a:extLst>
              <a:ext uri="{FF2B5EF4-FFF2-40B4-BE49-F238E27FC236}">
                <a16:creationId xmlns:a16="http://schemas.microsoft.com/office/drawing/2014/main" id="{04F427B6-E9B9-1C3D-6403-5A4E564D52A1}"/>
              </a:ext>
            </a:extLst>
          </p:cNvPr>
          <p:cNvPicPr>
            <a:picLocks noRot="1" noChangeAspect="1"/>
          </p:cNvPicPr>
          <p:nvPr>
            <a:videoFile r:link="rId1"/>
          </p:nvPr>
        </p:nvPicPr>
        <p:blipFill>
          <a:blip r:embed="rId3"/>
          <a:stretch>
            <a:fillRect/>
          </a:stretch>
        </p:blipFill>
        <p:spPr>
          <a:xfrm>
            <a:off x="7086600" y="7124700"/>
            <a:ext cx="5398671"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028700" y="2748810"/>
            <a:ext cx="16758612" cy="5068375"/>
          </a:xfrm>
          <a:prstGeom prst="rect">
            <a:avLst/>
          </a:prstGeom>
        </p:spPr>
        <p:txBody>
          <a:bodyPr lIns="0" tIns="0" rIns="0" bIns="0" rtlCol="0" anchor="t">
            <a:spAutoFit/>
          </a:bodyPr>
          <a:lstStyle/>
          <a:p>
            <a:pPr algn="just">
              <a:lnSpc>
                <a:spcPts val="5682"/>
              </a:lnSpc>
              <a:spcBef>
                <a:spcPct val="0"/>
              </a:spcBef>
            </a:pPr>
            <a:r>
              <a:rPr lang="en-US" sz="4058" u="sng" dirty="0">
                <a:solidFill>
                  <a:schemeClr val="bg1"/>
                </a:solidFill>
                <a:latin typeface="Open Sans Bold"/>
                <a:hlinkClick r:id="rId4" tooltip="https://ose.gov.pl/mochrona">
                  <a:extLst>
                    <a:ext uri="{A12FA001-AC4F-418D-AE19-62706E023703}">
                      <ahyp:hlinkClr xmlns:ahyp="http://schemas.microsoft.com/office/drawing/2018/hyperlinkcolor" val="tx"/>
                    </a:ext>
                  </a:extLst>
                </a:hlinkClick>
              </a:rPr>
              <a:t>mOchrona</a:t>
            </a:r>
            <a:r>
              <a:rPr lang="en-US" sz="4058" dirty="0">
                <a:solidFill>
                  <a:srgbClr val="000000"/>
                </a:solidFill>
                <a:latin typeface="Open Sans Bold"/>
              </a:rPr>
              <a:t>  wspiera ustalanie reguł dotycząc  z urządzeń cyfrowych. Pozwala na wybór kategorii stron i aplikacji, do których dziecko nie powinno mieć dostępu. Umożliwi Państwu  wgląd w raporty z aktywności online najmłodszych. Można się </a:t>
            </a:r>
            <a:r>
              <a:rPr lang="pl-PL" sz="4058" dirty="0">
                <a:solidFill>
                  <a:srgbClr val="000000"/>
                </a:solidFill>
                <a:latin typeface="Open Sans Bold"/>
              </a:rPr>
              <a:t>                 </a:t>
            </a:r>
            <a:r>
              <a:rPr lang="en-US" sz="4058" dirty="0">
                <a:solidFill>
                  <a:srgbClr val="000000"/>
                </a:solidFill>
                <a:latin typeface="Open Sans Bold"/>
              </a:rPr>
              <a:t>z nich dowiedzieć, m.in.: jakie strony odwiedza syn lub córka, </a:t>
            </a:r>
            <a:r>
              <a:rPr lang="pl-PL" sz="4058" dirty="0">
                <a:solidFill>
                  <a:srgbClr val="000000"/>
                </a:solidFill>
                <a:latin typeface="Open Sans Bold"/>
              </a:rPr>
              <a:t>                 </a:t>
            </a:r>
            <a:r>
              <a:rPr lang="en-US" sz="4058" dirty="0">
                <a:solidFill>
                  <a:srgbClr val="000000"/>
                </a:solidFill>
                <a:latin typeface="Open Sans Bold"/>
              </a:rPr>
              <a:t>z jakich aplikacji najczęściej korzysta, ile czasu poświęca na media społecznościowe – i wiele więcej.</a:t>
            </a:r>
          </a:p>
        </p:txBody>
      </p:sp>
      <p:sp>
        <p:nvSpPr>
          <p:cNvPr id="3" name="Freeform 3"/>
          <p:cNvSpPr/>
          <p:nvPr/>
        </p:nvSpPr>
        <p:spPr>
          <a:xfrm>
            <a:off x="8467" y="247361"/>
            <a:ext cx="2999948" cy="2862546"/>
          </a:xfrm>
          <a:custGeom>
            <a:avLst/>
            <a:gdLst/>
            <a:ahLst/>
            <a:cxnLst/>
            <a:rect l="l" t="t" r="r" b="b"/>
            <a:pathLst>
              <a:path w="2999948" h="2862546">
                <a:moveTo>
                  <a:pt x="0" y="0"/>
                </a:moveTo>
                <a:lnTo>
                  <a:pt x="2999948" y="0"/>
                </a:lnTo>
                <a:lnTo>
                  <a:pt x="2999948" y="2862546"/>
                </a:lnTo>
                <a:lnTo>
                  <a:pt x="0" y="2862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4" name="TextBox 4"/>
          <p:cNvSpPr txBox="1"/>
          <p:nvPr/>
        </p:nvSpPr>
        <p:spPr>
          <a:xfrm>
            <a:off x="2325212" y="-171450"/>
            <a:ext cx="14934088" cy="1566544"/>
          </a:xfrm>
          <a:prstGeom prst="rect">
            <a:avLst/>
          </a:prstGeom>
        </p:spPr>
        <p:txBody>
          <a:bodyPr lIns="0" tIns="0" rIns="0" bIns="0" rtlCol="0" anchor="t">
            <a:spAutoFit/>
          </a:bodyPr>
          <a:lstStyle/>
          <a:p>
            <a:pPr marL="0" lvl="0" indent="0" algn="ctr">
              <a:lnSpc>
                <a:spcPts val="12880"/>
              </a:lnSpc>
              <a:spcBef>
                <a:spcPct val="0"/>
              </a:spcBef>
            </a:pPr>
            <a:r>
              <a:rPr lang="en-US" sz="9200" u="none" strike="noStrike" dirty="0">
                <a:solidFill>
                  <a:srgbClr val="000000"/>
                </a:solidFill>
                <a:latin typeface="Open Sans Bold"/>
              </a:rPr>
              <a:t>OCHRONA RODZICIELSKA </a:t>
            </a:r>
          </a:p>
        </p:txBody>
      </p:sp>
      <p:pic>
        <p:nvPicPr>
          <p:cNvPr id="5" name="Multimedia online 4" title="Czym jest HIGIENA CYFROWA? Kontrola rodzicielska VS uzależnienie od telefonu i szkodliwe treści.">
            <a:hlinkClick r:id="" action="ppaction://media"/>
            <a:extLst>
              <a:ext uri="{FF2B5EF4-FFF2-40B4-BE49-F238E27FC236}">
                <a16:creationId xmlns:a16="http://schemas.microsoft.com/office/drawing/2014/main" id="{767F41A8-2CC9-C4E8-9CEB-3E6FF255DA25}"/>
              </a:ext>
            </a:extLst>
          </p:cNvPr>
          <p:cNvPicPr>
            <a:picLocks noRot="1" noChangeAspect="1"/>
          </p:cNvPicPr>
          <p:nvPr>
            <a:videoFile r:link="rId1"/>
          </p:nvPr>
        </p:nvPicPr>
        <p:blipFill>
          <a:blip r:embed="rId7"/>
          <a:stretch>
            <a:fillRect/>
          </a:stretch>
        </p:blipFill>
        <p:spPr>
          <a:xfrm>
            <a:off x="11963400" y="7277100"/>
            <a:ext cx="4800600" cy="2710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908293" y="-79947"/>
            <a:ext cx="16379707" cy="3195319"/>
          </a:xfrm>
          <a:prstGeom prst="rect">
            <a:avLst/>
          </a:prstGeom>
        </p:spPr>
        <p:txBody>
          <a:bodyPr lIns="0" tIns="0" rIns="0" bIns="0" rtlCol="0" anchor="t">
            <a:spAutoFit/>
          </a:bodyPr>
          <a:lstStyle/>
          <a:p>
            <a:pPr marL="0" lvl="0" indent="0" algn="ctr">
              <a:lnSpc>
                <a:spcPts val="12880"/>
              </a:lnSpc>
              <a:spcBef>
                <a:spcPct val="0"/>
              </a:spcBef>
            </a:pPr>
            <a:r>
              <a:rPr lang="en-US" sz="9200" dirty="0">
                <a:solidFill>
                  <a:srgbClr val="000000"/>
                </a:solidFill>
                <a:latin typeface="Open Sans Bold"/>
              </a:rPr>
              <a:t>UCZ POZYSKIWANIA TREŚCI Z INTERNETU</a:t>
            </a:r>
          </a:p>
        </p:txBody>
      </p:sp>
      <p:sp>
        <p:nvSpPr>
          <p:cNvPr id="3" name="TextBox 3"/>
          <p:cNvSpPr txBox="1"/>
          <p:nvPr/>
        </p:nvSpPr>
        <p:spPr>
          <a:xfrm>
            <a:off x="1299411" y="3713896"/>
            <a:ext cx="16230600" cy="5481116"/>
          </a:xfrm>
          <a:prstGeom prst="rect">
            <a:avLst/>
          </a:prstGeom>
        </p:spPr>
        <p:txBody>
          <a:bodyPr lIns="0" tIns="0" rIns="0" bIns="0" rtlCol="0" anchor="t">
            <a:spAutoFit/>
          </a:bodyPr>
          <a:lstStyle/>
          <a:p>
            <a:pPr marL="457200" indent="-457200">
              <a:lnSpc>
                <a:spcPts val="4492"/>
              </a:lnSpc>
              <a:buFont typeface="Wingdings" panose="05000000000000000000" pitchFamily="2" charset="2"/>
              <a:buChar char="Ø"/>
            </a:pPr>
            <a:r>
              <a:rPr lang="en-US" sz="3208" dirty="0">
                <a:solidFill>
                  <a:srgbClr val="000000"/>
                </a:solidFill>
                <a:latin typeface="Open Sans"/>
              </a:rPr>
              <a:t>Wskażcie, że treści pozyskane z internetu mają autów.</a:t>
            </a:r>
            <a:endParaRPr lang="pl-PL" sz="3208" dirty="0">
              <a:solidFill>
                <a:srgbClr val="000000"/>
              </a:solidFill>
              <a:latin typeface="Open Sans"/>
            </a:endParaRPr>
          </a:p>
          <a:p>
            <a:pPr marL="457200" indent="-457200">
              <a:lnSpc>
                <a:spcPts val="4492"/>
              </a:lnSpc>
              <a:buFont typeface="Wingdings" panose="05000000000000000000" pitchFamily="2" charset="2"/>
              <a:buChar char="Ø"/>
            </a:pPr>
            <a:r>
              <a:rPr lang="en-US" sz="3208" dirty="0">
                <a:solidFill>
                  <a:srgbClr val="000000"/>
                </a:solidFill>
                <a:latin typeface="Open Sans"/>
              </a:rPr>
              <a:t> Wskażcie, że po pobraniu należy wskazać źródło. </a:t>
            </a:r>
            <a:endParaRPr lang="pl-PL" sz="3208" dirty="0">
              <a:solidFill>
                <a:srgbClr val="000000"/>
              </a:solidFill>
              <a:latin typeface="Open Sans"/>
            </a:endParaRPr>
          </a:p>
          <a:p>
            <a:pPr marL="457200" indent="-457200">
              <a:lnSpc>
                <a:spcPts val="4492"/>
              </a:lnSpc>
              <a:buFont typeface="Wingdings" panose="05000000000000000000" pitchFamily="2" charset="2"/>
              <a:buChar char="Ø"/>
            </a:pPr>
            <a:endParaRPr lang="pl-PL" sz="3208" dirty="0">
              <a:solidFill>
                <a:srgbClr val="000000"/>
              </a:solidFill>
              <a:latin typeface="Open Sans"/>
            </a:endParaRPr>
          </a:p>
          <a:p>
            <a:pPr algn="just">
              <a:lnSpc>
                <a:spcPts val="4492"/>
              </a:lnSpc>
            </a:pPr>
            <a:r>
              <a:rPr lang="en-US" sz="3208" dirty="0">
                <a:solidFill>
                  <a:srgbClr val="000000"/>
                </a:solidFill>
                <a:latin typeface="Open Sans"/>
              </a:rPr>
              <a:t>Ważne są prawa autorskie. Fakt, że są one powszechnie dostępne, nie oznacza, </a:t>
            </a:r>
            <a:r>
              <a:rPr lang="pl-PL" sz="3208" dirty="0">
                <a:solidFill>
                  <a:srgbClr val="000000"/>
                </a:solidFill>
                <a:latin typeface="Open Sans"/>
              </a:rPr>
              <a:t>                   </a:t>
            </a:r>
            <a:r>
              <a:rPr lang="en-US" sz="3208" dirty="0">
                <a:solidFill>
                  <a:srgbClr val="000000"/>
                </a:solidFill>
                <a:latin typeface="Open Sans"/>
              </a:rPr>
              <a:t>że można je dowolnie wykorzystywać. Każde udostępnienie zdjęć, utworów, tekstów bez zgody autora jest przestępstwem w świetle przepisów ustawy z dnia 4 lutego 1994 r. o prawie autorskim i prawach pokrewnych.</a:t>
            </a:r>
          </a:p>
          <a:p>
            <a:pPr>
              <a:lnSpc>
                <a:spcPts val="4492"/>
              </a:lnSpc>
            </a:pPr>
            <a:endParaRPr lang="en-US" sz="3208" dirty="0">
              <a:solidFill>
                <a:srgbClr val="000000"/>
              </a:solidFill>
              <a:latin typeface="Open Sans"/>
            </a:endParaRPr>
          </a:p>
          <a:p>
            <a:pPr>
              <a:lnSpc>
                <a:spcPts val="4492"/>
              </a:lnSpc>
            </a:pPr>
            <a:endParaRPr lang="en-US" sz="3208" dirty="0">
              <a:solidFill>
                <a:srgbClr val="000000"/>
              </a:solidFill>
              <a:latin typeface="Open Sans"/>
            </a:endParaRPr>
          </a:p>
          <a:p>
            <a:pPr>
              <a:lnSpc>
                <a:spcPts val="2392"/>
              </a:lnSpc>
            </a:pPr>
            <a:r>
              <a:rPr lang="en-US" sz="1708" dirty="0">
                <a:solidFill>
                  <a:srgbClr val="000000"/>
                </a:solidFill>
                <a:latin typeface="Open Sans"/>
              </a:rPr>
              <a:t>Zobacz więcej: https://poradnikprzedsiebiorcy.pl/-jak-legalnie-korzystac-z-materialow-znalezionych-w-sieci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1028700" y="116463"/>
            <a:ext cx="16549861" cy="1357866"/>
          </a:xfrm>
          <a:prstGeom prst="rect">
            <a:avLst/>
          </a:prstGeom>
        </p:spPr>
        <p:txBody>
          <a:bodyPr lIns="0" tIns="0" rIns="0" bIns="0" rtlCol="0" anchor="t">
            <a:spAutoFit/>
          </a:bodyPr>
          <a:lstStyle/>
          <a:p>
            <a:pPr marL="0" lvl="0" indent="0" algn="ctr">
              <a:lnSpc>
                <a:spcPts val="11129"/>
              </a:lnSpc>
              <a:spcBef>
                <a:spcPct val="0"/>
              </a:spcBef>
            </a:pPr>
            <a:r>
              <a:rPr lang="en-US" sz="7949" dirty="0">
                <a:solidFill>
                  <a:srgbClr val="000000"/>
                </a:solidFill>
                <a:latin typeface="Open Sans Bold"/>
              </a:rPr>
              <a:t>W INTERNECIE NIC NIE GINIE</a:t>
            </a:r>
          </a:p>
        </p:txBody>
      </p:sp>
      <p:sp>
        <p:nvSpPr>
          <p:cNvPr id="3" name="TextBox 3"/>
          <p:cNvSpPr txBox="1"/>
          <p:nvPr/>
        </p:nvSpPr>
        <p:spPr>
          <a:xfrm>
            <a:off x="1543611" y="2129364"/>
            <a:ext cx="16034950" cy="6114751"/>
          </a:xfrm>
          <a:prstGeom prst="rect">
            <a:avLst/>
          </a:prstGeom>
        </p:spPr>
        <p:txBody>
          <a:bodyPr lIns="0" tIns="0" rIns="0" bIns="0" rtlCol="0" anchor="t">
            <a:spAutoFit/>
          </a:bodyPr>
          <a:lstStyle/>
          <a:p>
            <a:pPr marL="0" lvl="0" indent="0" algn="just">
              <a:lnSpc>
                <a:spcPts val="4783"/>
              </a:lnSpc>
              <a:spcBef>
                <a:spcPct val="0"/>
              </a:spcBef>
            </a:pPr>
            <a:r>
              <a:rPr lang="en-US" sz="3416" dirty="0">
                <a:solidFill>
                  <a:srgbClr val="000000"/>
                </a:solidFill>
                <a:latin typeface="Open Sans"/>
              </a:rPr>
              <a:t>Cyfrowy ślad pozostawiamy za każdym razem, kiedy korzystamy z internetu – świadomie lub nie. Okruchy informacji porozrzucane po całej sieci tworzą unikalny   e-wizerunek, który pozostanie z nami na długo, bo – jak wiadomo – w internecie nic nie ginie. K</a:t>
            </a:r>
            <a:r>
              <a:rPr lang="en-US" sz="3416" u="none" strike="noStrike" dirty="0">
                <a:solidFill>
                  <a:srgbClr val="000000"/>
                </a:solidFill>
                <a:latin typeface="Open Sans"/>
              </a:rPr>
              <a:t>orzystając z internetu i aplikacji, zdradziliśmy swoje dane geolokalizacyjne,  czy numer IP urządzenia, ciasteczka cookie zbierają dane o naszych preferencjach. Kopalnią wiedzy o nas samych są też materiały: wpisy, zdjęcia, filmiki publikowane  w portalach społecznościowych czy</a:t>
            </a:r>
            <a:r>
              <a:rPr lang="pl-PL" sz="3416" u="none" strike="noStrike" dirty="0">
                <a:solidFill>
                  <a:srgbClr val="000000"/>
                </a:solidFill>
                <a:latin typeface="Open Sans"/>
              </a:rPr>
              <a:t>                     </a:t>
            </a:r>
            <a:r>
              <a:rPr lang="en-US" sz="3416" u="none" strike="noStrike" dirty="0">
                <a:solidFill>
                  <a:srgbClr val="000000"/>
                </a:solidFill>
                <a:latin typeface="Open Sans"/>
              </a:rPr>
              <a:t> na blogach, także lajki, komentarze na forach  i w grupach dyskusyjnych. Nasza aktywność w sieci sprawia, że z łatwością ujawniamy wiele szczegółów</a:t>
            </a:r>
            <a:r>
              <a:rPr lang="pl-PL" sz="3416" u="none" strike="noStrike" dirty="0">
                <a:solidFill>
                  <a:srgbClr val="000000"/>
                </a:solidFill>
                <a:latin typeface="Open Sans"/>
              </a:rPr>
              <a:t>                         </a:t>
            </a:r>
            <a:r>
              <a:rPr lang="en-US" sz="3416" u="none" strike="noStrike" dirty="0">
                <a:solidFill>
                  <a:srgbClr val="000000"/>
                </a:solidFill>
                <a:latin typeface="Open Sans"/>
              </a:rPr>
              <a:t> ze swojego życia, w tym zainteresowania, nawyki, poglądy…</a:t>
            </a:r>
          </a:p>
        </p:txBody>
      </p:sp>
      <p:sp>
        <p:nvSpPr>
          <p:cNvPr id="4" name="TextBox 4"/>
          <p:cNvSpPr txBox="1"/>
          <p:nvPr/>
        </p:nvSpPr>
        <p:spPr>
          <a:xfrm>
            <a:off x="2324735" y="9191625"/>
            <a:ext cx="13638530" cy="580376"/>
          </a:xfrm>
          <a:prstGeom prst="rect">
            <a:avLst/>
          </a:prstGeom>
        </p:spPr>
        <p:txBody>
          <a:bodyPr lIns="0" tIns="0" rIns="0" bIns="0" rtlCol="0" anchor="t">
            <a:spAutoFit/>
          </a:bodyPr>
          <a:lstStyle/>
          <a:p>
            <a:pPr algn="ctr">
              <a:lnSpc>
                <a:spcPts val="4760"/>
              </a:lnSpc>
              <a:spcBef>
                <a:spcPct val="0"/>
              </a:spcBef>
            </a:pPr>
            <a:r>
              <a:rPr lang="en-US" sz="3400" u="sng" dirty="0">
                <a:solidFill>
                  <a:schemeClr val="bg1"/>
                </a:solidFill>
                <a:latin typeface="Open Sans Bold"/>
                <a:hlinkClick r:id="rId2" tooltip="https://prawo.gazetaprawna.pl/artykuly/977788,dziecko-moze-pozwac-rodzicow-za-publikacje-zdjec-na-facebooku.html">
                  <a:extLst>
                    <a:ext uri="{A12FA001-AC4F-418D-AE19-62706E023703}">
                      <ahyp:hlinkClr xmlns:ahyp="http://schemas.microsoft.com/office/drawing/2018/hyperlinkcolor" val="tx"/>
                    </a:ext>
                  </a:extLst>
                </a:hlinkClick>
              </a:rPr>
              <a:t>Dziecko może pozwać rodziców za publikację zdjęć w internecie</a:t>
            </a:r>
          </a:p>
        </p:txBody>
      </p:sp>
      <p:sp>
        <p:nvSpPr>
          <p:cNvPr id="5" name="Owal 4">
            <a:extLst>
              <a:ext uri="{FF2B5EF4-FFF2-40B4-BE49-F238E27FC236}">
                <a16:creationId xmlns:a16="http://schemas.microsoft.com/office/drawing/2014/main" id="{BE3CEBC8-1107-9368-6CC6-373A9A24E09B}"/>
              </a:ext>
            </a:extLst>
          </p:cNvPr>
          <p:cNvSpPr/>
          <p:nvPr/>
        </p:nvSpPr>
        <p:spPr>
          <a:xfrm>
            <a:off x="3124200" y="1474329"/>
            <a:ext cx="11353800" cy="68695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3200" dirty="0"/>
              <a:t>Jak wskazał Sąd Apelacyjny w Warszawie w </a:t>
            </a:r>
            <a:r>
              <a:rPr lang="pl-PL" sz="3200" b="1" dirty="0"/>
              <a:t>wyroku</a:t>
            </a:r>
            <a:r>
              <a:rPr lang="pl-PL" sz="3200" dirty="0"/>
              <a:t> z dnia 18 listopada 2021 roku, zgoda na rozpowszechnianie wizerunku małoletnich </a:t>
            </a:r>
            <a:r>
              <a:rPr lang="pl-PL" sz="3200" b="1" dirty="0"/>
              <a:t>dzieci</a:t>
            </a:r>
            <a:r>
              <a:rPr lang="pl-PL" sz="3200" dirty="0"/>
              <a:t>, zwłaszcza w kontekście trudnej sprawy rozwodowej, stanowi istotną sprawę w rozumieniu art. 97 k.r.o. i dlatego wymaga uzyskania zgody od obydwojga rodziców (sygn. akt I ACa 591/21).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3400" y="192752"/>
            <a:ext cx="17983200" cy="1692771"/>
          </a:xfrm>
          <a:prstGeom prst="rect">
            <a:avLst/>
          </a:prstGeom>
        </p:spPr>
        <p:txBody>
          <a:bodyPr wrap="square" lIns="0" tIns="0" rIns="0" bIns="0" rtlCol="0" anchor="t">
            <a:spAutoFit/>
          </a:bodyPr>
          <a:lstStyle/>
          <a:p>
            <a:r>
              <a:rPr lang="pl-PL" sz="4400" b="1" dirty="0"/>
              <a:t>Prawo dziecka do prywatności w Internecie. </a:t>
            </a:r>
            <a:r>
              <a:rPr lang="pl-PL" sz="4400" b="1" dirty="0">
                <a:hlinkClick r:id="rId3"/>
              </a:rPr>
              <a:t>Sharenting</a:t>
            </a:r>
            <a:r>
              <a:rPr lang="pl-PL" sz="4400" b="1" dirty="0"/>
              <a:t>.</a:t>
            </a:r>
          </a:p>
          <a:p>
            <a:r>
              <a:rPr lang="pl-PL" sz="6600" b="1" dirty="0"/>
              <a:t> </a:t>
            </a:r>
          </a:p>
        </p:txBody>
      </p:sp>
      <p:sp>
        <p:nvSpPr>
          <p:cNvPr id="9" name="pole tekstowe 8">
            <a:extLst>
              <a:ext uri="{FF2B5EF4-FFF2-40B4-BE49-F238E27FC236}">
                <a16:creationId xmlns:a16="http://schemas.microsoft.com/office/drawing/2014/main" id="{C896E211-1633-B2BD-147D-1A923C760B71}"/>
              </a:ext>
            </a:extLst>
          </p:cNvPr>
          <p:cNvSpPr txBox="1"/>
          <p:nvPr/>
        </p:nvSpPr>
        <p:spPr>
          <a:xfrm>
            <a:off x="1371600" y="9258300"/>
            <a:ext cx="16078200" cy="1015663"/>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Rozmawiajmy o prawach i potrzebach dziecka, które z różnych powodów są zupełnie różne od praw i potrzeb osób dorosłych</a:t>
            </a:r>
            <a:r>
              <a:rPr lang="pl-PL" dirty="0"/>
              <a:t>. </a:t>
            </a:r>
            <a:r>
              <a:rPr lang="pl-PL" sz="2400" dirty="0">
                <a:latin typeface="Arial" panose="020B0604020202020204" pitchFamily="34" charset="0"/>
                <a:cs typeface="Arial" panose="020B0604020202020204" pitchFamily="34" charset="0"/>
              </a:rPr>
              <a:t>Pytajmy                        o </a:t>
            </a:r>
            <a:r>
              <a:rPr lang="pl-PL" sz="3600" dirty="0">
                <a:solidFill>
                  <a:srgbClr val="FF0000"/>
                </a:solidFill>
                <a:latin typeface="Arial" panose="020B0604020202020204" pitchFamily="34" charset="0"/>
                <a:cs typeface="Arial" panose="020B0604020202020204" pitchFamily="34" charset="0"/>
              </a:rPr>
              <a:t>zgodę</a:t>
            </a:r>
            <a:r>
              <a:rPr lang="pl-PL" sz="2400" dirty="0">
                <a:latin typeface="Arial" panose="020B0604020202020204" pitchFamily="34" charset="0"/>
                <a:cs typeface="Arial" panose="020B0604020202020204" pitchFamily="34" charset="0"/>
              </a:rPr>
              <a:t> na publikację zdjęcia.</a:t>
            </a:r>
          </a:p>
        </p:txBody>
      </p:sp>
      <p:sp>
        <p:nvSpPr>
          <p:cNvPr id="11" name="pole tekstowe 10">
            <a:extLst>
              <a:ext uri="{FF2B5EF4-FFF2-40B4-BE49-F238E27FC236}">
                <a16:creationId xmlns:a16="http://schemas.microsoft.com/office/drawing/2014/main" id="{62073396-EF90-C0F0-3EF0-981B28ABE511}"/>
              </a:ext>
            </a:extLst>
          </p:cNvPr>
          <p:cNvSpPr txBox="1"/>
          <p:nvPr/>
        </p:nvSpPr>
        <p:spPr>
          <a:xfrm>
            <a:off x="533400" y="3501743"/>
            <a:ext cx="16535400" cy="4847481"/>
          </a:xfrm>
          <a:prstGeom prst="rect">
            <a:avLst/>
          </a:prstGeom>
          <a:noFill/>
        </p:spPr>
        <p:txBody>
          <a:bodyPr wrap="square">
            <a:spAutoFit/>
          </a:bodyPr>
          <a:lstStyle/>
          <a:p>
            <a:pPr algn="just">
              <a:lnSpc>
                <a:spcPct val="150000"/>
              </a:lnSpc>
            </a:pPr>
            <a:r>
              <a:rPr lang="pl-PL" sz="1800" dirty="0">
                <a:latin typeface="Arial" panose="020B0604020202020204" pitchFamily="34" charset="0"/>
                <a:cs typeface="Arial" panose="020B0604020202020204" pitchFamily="34" charset="0"/>
              </a:rPr>
              <a:t>23% dzieci rozpoczyna swoją przygodę z Internetem przed narodzeniem – tylu rodziców decyduje się na umieszczenie w sieci zdjęć USG. 33% noworodków pojawi się w mediach społecznościowych w przeciągu pierwszych kilku tygodni po urodzeniu. Tożsamość internetowa aż 81% dzieci zaczyna powstawać jeszcze zanim skończą dwa lata (</a:t>
            </a:r>
            <a:r>
              <a:rPr lang="pl-PL" dirty="0"/>
              <a:t>*średnie dane AVG dla UE, USA, Kanady, Australii, Nowej Zelandii i Japonii)</a:t>
            </a:r>
            <a:r>
              <a:rPr lang="pl-PL" sz="1800" dirty="0">
                <a:latin typeface="Arial" panose="020B0604020202020204" pitchFamily="34" charset="0"/>
                <a:cs typeface="Arial" panose="020B0604020202020204" pitchFamily="34" charset="0"/>
              </a:rPr>
              <a:t>. </a:t>
            </a:r>
          </a:p>
          <a:p>
            <a:pPr algn="just">
              <a:lnSpc>
                <a:spcPct val="150000"/>
              </a:lnSpc>
            </a:pPr>
            <a:r>
              <a:rPr lang="pl-PL" sz="1800" dirty="0">
                <a:latin typeface="Arial" panose="020B0604020202020204" pitchFamily="34" charset="0"/>
                <a:cs typeface="Arial" panose="020B0604020202020204" pitchFamily="34" charset="0"/>
              </a:rPr>
              <a:t>Początek budowania profilu małego człowieka, który będzie mu towarzyszył przez całą resztę życia, nie może wykorzystywać jego braku świadomości. To samo dzieje się, kiedy zakładamy dziecku teoretycznie bezpieczne konto na YouTube, lub kupujemy zabawki w jakiś sposób podłączone do Internetu. Zanim mały człowiek osiągnie wiek, w którym zacznie zdawać sobie sprawę z tego czym jest prywatność, wielkie korporacje zbiorą, przetworzą i wykorzystają ogromne ilości danych na jego temat. Spora część z tych informacji będzie również publicznie dostępna. </a:t>
            </a:r>
          </a:p>
          <a:p>
            <a:pPr algn="just">
              <a:lnSpc>
                <a:spcPct val="150000"/>
              </a:lnSpc>
            </a:pPr>
            <a:r>
              <a:rPr lang="pl-PL" sz="2400" dirty="0">
                <a:latin typeface="Arial" panose="020B0604020202020204" pitchFamily="34" charset="0"/>
                <a:cs typeface="Arial" panose="020B0604020202020204" pitchFamily="34" charset="0"/>
              </a:rPr>
              <a:t>Czytajmy regulamin serwisu, z którego korzystamy. </a:t>
            </a:r>
          </a:p>
          <a:p>
            <a:endParaRPr lang="pl-PL" sz="2400" dirty="0">
              <a:latin typeface="Arial" panose="020B0604020202020204" pitchFamily="34" charset="0"/>
              <a:cs typeface="Arial" panose="020B0604020202020204" pitchFamily="34" charset="0"/>
            </a:endParaRPr>
          </a:p>
          <a:p>
            <a:r>
              <a:rPr lang="pl-PL" sz="2400" dirty="0"/>
              <a:t>Prawa dziecka to jest obszar, o który muszą zadbać </a:t>
            </a:r>
            <a:r>
              <a:rPr lang="pl-PL" sz="3600" dirty="0"/>
              <a:t>my</a:t>
            </a:r>
            <a:r>
              <a:rPr lang="pl-PL" sz="2400" dirty="0"/>
              <a:t> rodzice, bo one same się o to nie upomną, przynajmniej dopóki nie będą dorosłe. Nie pozwólmy, aby biznes wykorzystywał nasze dzieci.</a:t>
            </a:r>
            <a:endParaRPr lang="pl-PL" sz="2400" dirty="0">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88876DD4-82F8-FBC2-9BD7-85756BD760BC}"/>
              </a:ext>
            </a:extLst>
          </p:cNvPr>
          <p:cNvSpPr txBox="1"/>
          <p:nvPr/>
        </p:nvSpPr>
        <p:spPr>
          <a:xfrm>
            <a:off x="13411200" y="783614"/>
            <a:ext cx="4648200" cy="2308324"/>
          </a:xfrm>
          <a:prstGeom prst="rect">
            <a:avLst/>
          </a:prstGeom>
          <a:noFill/>
        </p:spPr>
        <p:txBody>
          <a:bodyPr wrap="square">
            <a:spAutoFit/>
          </a:bodyPr>
          <a:lstStyle/>
          <a:p>
            <a:r>
              <a:rPr lang="pl-PL" b="1" dirty="0"/>
              <a:t>Z danych GUS dzieci i młodzież to w Polsce ponad 7-milionowa grupa, która stanowi blisko 20 proc. Społeczeństwa.  </a:t>
            </a:r>
            <a:r>
              <a:rPr lang="pl-PL" dirty="0"/>
              <a:t>Grupa ta ma  określone prawa ( prawo do prywatności) nie tylko w świecie realnym, ale i w cyberprzestrzeni. Definiuje je m.in. Konwencja o prawach dziecka przyjęta przez Zgromadzenie Ogólne ONZ w 1989 roku</a:t>
            </a:r>
          </a:p>
        </p:txBody>
      </p:sp>
      <p:sp>
        <p:nvSpPr>
          <p:cNvPr id="15" name="pole tekstowe 14">
            <a:extLst>
              <a:ext uri="{FF2B5EF4-FFF2-40B4-BE49-F238E27FC236}">
                <a16:creationId xmlns:a16="http://schemas.microsoft.com/office/drawing/2014/main" id="{3E15D276-FDE2-9DFB-B52D-720D398817A7}"/>
              </a:ext>
            </a:extLst>
          </p:cNvPr>
          <p:cNvSpPr txBox="1"/>
          <p:nvPr/>
        </p:nvSpPr>
        <p:spPr>
          <a:xfrm>
            <a:off x="1143000" y="1129963"/>
            <a:ext cx="6858000" cy="2031325"/>
          </a:xfrm>
          <a:prstGeom prst="rect">
            <a:avLst/>
          </a:prstGeom>
          <a:noFill/>
        </p:spPr>
        <p:txBody>
          <a:bodyPr wrap="square">
            <a:spAutoFit/>
          </a:bodyPr>
          <a:lstStyle/>
          <a:p>
            <a:r>
              <a:rPr lang="pl-PL" dirty="0">
                <a:hlinkClick r:id="rId4"/>
              </a:rPr>
              <a:t>40 proc. polskich rodziców udostępnia online zdjęcia i filmy z życia ich dzieci. 21 proc. rodziców zamieszcza w sieci takie materiały raz w tygodniu lub częściej, zaś 61 proc. robi to raz w miesiącu lub częściej. Roczna liczba publikacji wynosi średnio 72 zdjęcia i 24 filmy. 57 proc. rodziców deklaruje, że o prywatności dziecka decydują oni sami, a jedynie 25 proc. rodziców zapytało własne dziecko o zgodę na udostępnienie jego zdjęć w sieci. </a:t>
            </a:r>
            <a:endParaRPr lang="pl-PL" dirty="0"/>
          </a:p>
        </p:txBody>
      </p:sp>
      <p:pic>
        <p:nvPicPr>
          <p:cNvPr id="3" name="Multimedia online 2" title="Tomasz Rożek - jak chronić dziecko w sieci? Sharenting">
            <a:hlinkClick r:id="" action="ppaction://media"/>
            <a:extLst>
              <a:ext uri="{FF2B5EF4-FFF2-40B4-BE49-F238E27FC236}">
                <a16:creationId xmlns:a16="http://schemas.microsoft.com/office/drawing/2014/main" id="{D9809C0E-3405-5DF1-CCF4-98FC3647119E}"/>
              </a:ext>
            </a:extLst>
          </p:cNvPr>
          <p:cNvPicPr>
            <a:picLocks noRot="1" noChangeAspect="1"/>
          </p:cNvPicPr>
          <p:nvPr>
            <a:videoFile r:link="rId1"/>
          </p:nvPr>
        </p:nvPicPr>
        <p:blipFill>
          <a:blip r:embed="rId5"/>
          <a:stretch>
            <a:fillRect/>
          </a:stretch>
        </p:blipFill>
        <p:spPr>
          <a:xfrm>
            <a:off x="8801100" y="1129963"/>
            <a:ext cx="3801565" cy="2146300"/>
          </a:xfrm>
          <a:prstGeom prst="rect">
            <a:avLst/>
          </a:prstGeom>
        </p:spPr>
      </p:pic>
    </p:spTree>
    <p:extLst>
      <p:ext uri="{BB962C8B-B14F-4D97-AF65-F5344CB8AC3E}">
        <p14:creationId xmlns:p14="http://schemas.microsoft.com/office/powerpoint/2010/main" val="225634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6591123" y="23512"/>
            <a:ext cx="5861209" cy="1566544"/>
          </a:xfrm>
          <a:prstGeom prst="rect">
            <a:avLst/>
          </a:prstGeom>
        </p:spPr>
        <p:txBody>
          <a:bodyPr lIns="0" tIns="0" rIns="0" bIns="0" rtlCol="0" anchor="t">
            <a:spAutoFit/>
          </a:bodyPr>
          <a:lstStyle/>
          <a:p>
            <a:pPr marL="0" lvl="0" indent="0" algn="ctr">
              <a:lnSpc>
                <a:spcPts val="12880"/>
              </a:lnSpc>
              <a:spcBef>
                <a:spcPct val="0"/>
              </a:spcBef>
            </a:pPr>
            <a:r>
              <a:rPr lang="en-US" sz="9200" dirty="0">
                <a:solidFill>
                  <a:srgbClr val="000000"/>
                </a:solidFill>
                <a:latin typeface="Open Sans Bold"/>
              </a:rPr>
              <a:t>Deep fake</a:t>
            </a:r>
          </a:p>
        </p:txBody>
      </p:sp>
      <p:sp>
        <p:nvSpPr>
          <p:cNvPr id="3" name="TextBox 3"/>
          <p:cNvSpPr txBox="1"/>
          <p:nvPr/>
        </p:nvSpPr>
        <p:spPr>
          <a:xfrm>
            <a:off x="777252" y="2304238"/>
            <a:ext cx="16482048" cy="6030690"/>
          </a:xfrm>
          <a:prstGeom prst="rect">
            <a:avLst/>
          </a:prstGeom>
        </p:spPr>
        <p:txBody>
          <a:bodyPr lIns="0" tIns="0" rIns="0" bIns="0" rtlCol="0" anchor="t">
            <a:spAutoFit/>
          </a:bodyPr>
          <a:lstStyle/>
          <a:p>
            <a:pPr algn="just">
              <a:lnSpc>
                <a:spcPts val="4345"/>
              </a:lnSpc>
            </a:pPr>
            <a:r>
              <a:rPr lang="en-US" sz="3104" dirty="0">
                <a:solidFill>
                  <a:srgbClr val="000000"/>
                </a:solidFill>
                <a:latin typeface="Open Sans"/>
              </a:rPr>
              <a:t>Sharenting </a:t>
            </a:r>
            <a:r>
              <a:rPr lang="pl-PL" sz="3104" dirty="0">
                <a:solidFill>
                  <a:srgbClr val="000000"/>
                </a:solidFill>
                <a:latin typeface="Open Sans"/>
              </a:rPr>
              <a:t>czyli</a:t>
            </a:r>
            <a:r>
              <a:rPr lang="en-US" sz="3104" dirty="0">
                <a:solidFill>
                  <a:srgbClr val="000000"/>
                </a:solidFill>
                <a:latin typeface="Open Sans"/>
              </a:rPr>
              <a:t> </a:t>
            </a:r>
            <a:r>
              <a:rPr lang="pl-PL" sz="3104" dirty="0">
                <a:solidFill>
                  <a:srgbClr val="000000"/>
                </a:solidFill>
                <a:latin typeface="Open Sans"/>
              </a:rPr>
              <a:t>dzielenie</a:t>
            </a:r>
            <a:r>
              <a:rPr lang="en-US" sz="3104" dirty="0">
                <a:solidFill>
                  <a:srgbClr val="000000"/>
                </a:solidFill>
                <a:latin typeface="Open Sans"/>
              </a:rPr>
              <a:t> się zdjęciami, filmami i informacjami na temat własnego dziecka w social mediach.  Na rodzicach spoczywa odpowiedzialność, by zminimalizować te ryzyka. Z jednej strony musimy zwracać uwagę na to, co już teraz publikujemy w sieci,                   a z drugiej konieczne jest również edukowanie dzieci o niebezpieczeństwach związanych                  z internetem, social mediami i nowymi technologiami wykorzystującymi AI. Gdy publikujesz zdjęcie na platformie społecznościowej, to zdjęcie nie jest już wyłącznie twoje. Warunki użytkowania serwisów często określają, że w momencie przesłania obrazu na ich serwer, mogą go swobodnie używać bez Twojej zgody.</a:t>
            </a:r>
            <a:r>
              <a:rPr lang="pl-PL" sz="3104" dirty="0">
                <a:solidFill>
                  <a:srgbClr val="000000"/>
                </a:solidFill>
                <a:latin typeface="Open Sans"/>
              </a:rPr>
              <a:t> </a:t>
            </a:r>
            <a:r>
              <a:rPr lang="en-US" sz="3104" dirty="0">
                <a:solidFill>
                  <a:srgbClr val="000000"/>
                </a:solidFill>
                <a:latin typeface="Open Sans"/>
              </a:rPr>
              <a:t>Cyberprzestępca jest w stanie </a:t>
            </a:r>
            <a:r>
              <a:rPr lang="pl-PL" sz="3104" dirty="0">
                <a:solidFill>
                  <a:srgbClr val="000000"/>
                </a:solidFill>
                <a:latin typeface="Open Sans"/>
              </a:rPr>
              <a:t>                    </a:t>
            </a:r>
            <a:r>
              <a:rPr lang="en-US" sz="3104" dirty="0">
                <a:solidFill>
                  <a:srgbClr val="000000"/>
                </a:solidFill>
                <a:latin typeface="Open Sans"/>
              </a:rPr>
              <a:t>za pomocą zaledwie kilku kliknięć odkryć dane osobowe rodziców. Jeżeli połączy to </a:t>
            </a:r>
            <a:r>
              <a:rPr lang="pl-PL" sz="3104" dirty="0">
                <a:solidFill>
                  <a:srgbClr val="000000"/>
                </a:solidFill>
                <a:latin typeface="Open Sans"/>
              </a:rPr>
              <a:t>                       </a:t>
            </a:r>
            <a:r>
              <a:rPr lang="en-US" sz="3104" dirty="0">
                <a:solidFill>
                  <a:srgbClr val="000000"/>
                </a:solidFill>
                <a:latin typeface="Open Sans"/>
              </a:rPr>
              <a:t>z danymi, które po różnych wyciekach bywają dostępne w darknecie, może ukraść tożsamość dziecka i w przyszłości np. wziąć w jego imieniu kredyt.</a:t>
            </a:r>
          </a:p>
        </p:txBody>
      </p:sp>
      <p:sp>
        <p:nvSpPr>
          <p:cNvPr id="4" name="TextBox 4"/>
          <p:cNvSpPr txBox="1"/>
          <p:nvPr/>
        </p:nvSpPr>
        <p:spPr>
          <a:xfrm>
            <a:off x="9521727" y="8503888"/>
            <a:ext cx="8343645" cy="1470725"/>
          </a:xfrm>
          <a:prstGeom prst="rect">
            <a:avLst/>
          </a:prstGeom>
        </p:spPr>
        <p:txBody>
          <a:bodyPr lIns="0" tIns="0" rIns="0" bIns="0" rtlCol="0" anchor="t">
            <a:spAutoFit/>
          </a:bodyPr>
          <a:lstStyle/>
          <a:p>
            <a:pPr algn="just">
              <a:lnSpc>
                <a:spcPts val="2936"/>
              </a:lnSpc>
              <a:spcBef>
                <a:spcPct val="0"/>
              </a:spcBef>
            </a:pPr>
            <a:r>
              <a:rPr lang="en-US" sz="2097" dirty="0">
                <a:solidFill>
                  <a:schemeClr val="bg1"/>
                </a:solidFill>
                <a:latin typeface="Open Sans Bold"/>
                <a:hlinkClick r:id="rId2">
                  <a:extLst>
                    <a:ext uri="{A12FA001-AC4F-418D-AE19-62706E023703}">
                      <ahyp:hlinkClr xmlns:ahyp="http://schemas.microsoft.com/office/drawing/2018/hyperlinkcolor" val="tx"/>
                    </a:ext>
                  </a:extLst>
                </a:hlinkClick>
              </a:rPr>
              <a:t>Meta  nie zabezpieczyła młodych użytkowników przed ekspozycją na materiały wykorzystujące seksualnie dzieci oraz pozwoliła dorosłym na kontakt z nieletnimi, który prowadził do ich wykorzystywania</a:t>
            </a:r>
            <a:endParaRPr lang="en-US" sz="2097" dirty="0">
              <a:solidFill>
                <a:schemeClr val="bg1"/>
              </a:solidFill>
              <a:latin typeface="Open Sans Bold"/>
            </a:endParaRPr>
          </a:p>
        </p:txBody>
      </p:sp>
      <p:pic>
        <p:nvPicPr>
          <p:cNvPr id="7" name="Obraz 6">
            <a:hlinkClick r:id="rId3"/>
            <a:extLst>
              <a:ext uri="{FF2B5EF4-FFF2-40B4-BE49-F238E27FC236}">
                <a16:creationId xmlns:a16="http://schemas.microsoft.com/office/drawing/2014/main" id="{4C1FFF79-B719-BD39-DE40-BF5C0B8082C4}"/>
              </a:ext>
            </a:extLst>
          </p:cNvPr>
          <p:cNvPicPr>
            <a:picLocks noChangeAspect="1"/>
          </p:cNvPicPr>
          <p:nvPr/>
        </p:nvPicPr>
        <p:blipFill>
          <a:blip r:embed="rId4"/>
          <a:stretch>
            <a:fillRect/>
          </a:stretch>
        </p:blipFill>
        <p:spPr>
          <a:xfrm>
            <a:off x="16211550" y="58828"/>
            <a:ext cx="2076450" cy="20764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79F7"/>
        </a:solidFill>
        <a:effectLst/>
      </p:bgPr>
    </p:bg>
    <p:spTree>
      <p:nvGrpSpPr>
        <p:cNvPr id="1" name=""/>
        <p:cNvGrpSpPr/>
        <p:nvPr/>
      </p:nvGrpSpPr>
      <p:grpSpPr>
        <a:xfrm>
          <a:off x="0" y="0"/>
          <a:ext cx="0" cy="0"/>
          <a:chOff x="0" y="0"/>
          <a:chExt cx="0" cy="0"/>
        </a:xfrm>
      </p:grpSpPr>
      <p:sp>
        <p:nvSpPr>
          <p:cNvPr id="2" name="TextBox 2"/>
          <p:cNvSpPr txBox="1"/>
          <p:nvPr/>
        </p:nvSpPr>
        <p:spPr>
          <a:xfrm>
            <a:off x="5886926" y="159703"/>
            <a:ext cx="6514148" cy="1566544"/>
          </a:xfrm>
          <a:prstGeom prst="rect">
            <a:avLst/>
          </a:prstGeom>
        </p:spPr>
        <p:txBody>
          <a:bodyPr lIns="0" tIns="0" rIns="0" bIns="0" rtlCol="0" anchor="t">
            <a:spAutoFit/>
          </a:bodyPr>
          <a:lstStyle/>
          <a:p>
            <a:pPr algn="ctr">
              <a:lnSpc>
                <a:spcPts val="12880"/>
              </a:lnSpc>
            </a:pPr>
            <a:r>
              <a:rPr lang="en-US" sz="9200" dirty="0">
                <a:solidFill>
                  <a:srgbClr val="000000"/>
                </a:solidFill>
                <a:latin typeface="Open Sans Bold"/>
              </a:rPr>
              <a:t>METADANE</a:t>
            </a:r>
          </a:p>
        </p:txBody>
      </p:sp>
      <p:sp>
        <p:nvSpPr>
          <p:cNvPr id="3" name="TextBox 3"/>
          <p:cNvSpPr txBox="1"/>
          <p:nvPr/>
        </p:nvSpPr>
        <p:spPr>
          <a:xfrm>
            <a:off x="514350" y="2404500"/>
            <a:ext cx="17151721" cy="4696927"/>
          </a:xfrm>
          <a:prstGeom prst="rect">
            <a:avLst/>
          </a:prstGeom>
        </p:spPr>
        <p:txBody>
          <a:bodyPr lIns="0" tIns="0" rIns="0" bIns="0" rtlCol="0" anchor="t">
            <a:spAutoFit/>
          </a:bodyPr>
          <a:lstStyle/>
          <a:p>
            <a:pPr algn="just">
              <a:lnSpc>
                <a:spcPts val="4071"/>
              </a:lnSpc>
            </a:pPr>
            <a:r>
              <a:rPr lang="en-US" sz="2908" dirty="0">
                <a:solidFill>
                  <a:srgbClr val="000000"/>
                </a:solidFill>
                <a:latin typeface="Open Sans"/>
              </a:rPr>
              <a:t>Każde zdjęcie zawiera tzw. metadane czyli np. lokalizację, rodzaj urządzenia użytego do zrobienia zdjęcia. Nie wszystkie platformy społecznościowe usuwają metadane z obrazów. Cyberprzestępca jest w stanie z łatwością wykorzystać te informacje do zlokalizowania Twojego dziecka, sprawdzenia gdzie chodzi do szkoły, gdzie mieszka, na jakie zajęcia pozalekcyjne uczęszcza. Takie informacje można wyczytać nawet ze zdjęć podpisanych prac plastycznych. Rozmawiaj z dziećmi o ochronie prywatności online i korzystaniu z ustawień prywatności w mediach społecznościowych.</a:t>
            </a:r>
          </a:p>
          <a:p>
            <a:pPr>
              <a:lnSpc>
                <a:spcPts val="4071"/>
              </a:lnSpc>
            </a:pPr>
            <a:endParaRPr lang="en-US" sz="2908" dirty="0">
              <a:solidFill>
                <a:srgbClr val="000000"/>
              </a:solidFill>
              <a:latin typeface="Open Sans"/>
            </a:endParaRPr>
          </a:p>
          <a:p>
            <a:pPr>
              <a:lnSpc>
                <a:spcPts val="4071"/>
              </a:lnSpc>
            </a:pPr>
            <a:r>
              <a:rPr lang="en-US" sz="2908" dirty="0">
                <a:solidFill>
                  <a:srgbClr val="000000"/>
                </a:solidFill>
                <a:latin typeface="Open Sans"/>
              </a:rPr>
              <a:t>Rozmawiaj z dziećmi na temat zagrożeń związanych z deepfake i szantażem internetowym. Wyjaśnij im, że nie powinny udostępniać żadnych treści osobistych innym osobom w sieci.</a:t>
            </a:r>
          </a:p>
        </p:txBody>
      </p:sp>
      <p:sp>
        <p:nvSpPr>
          <p:cNvPr id="5" name="pole tekstowe 4">
            <a:extLst>
              <a:ext uri="{FF2B5EF4-FFF2-40B4-BE49-F238E27FC236}">
                <a16:creationId xmlns:a16="http://schemas.microsoft.com/office/drawing/2014/main" id="{5A2A648E-EFAC-5D67-AB87-E5A9C29A2686}"/>
              </a:ext>
            </a:extLst>
          </p:cNvPr>
          <p:cNvSpPr txBox="1"/>
          <p:nvPr/>
        </p:nvSpPr>
        <p:spPr>
          <a:xfrm>
            <a:off x="548217" y="8809672"/>
            <a:ext cx="9144000" cy="1200329"/>
          </a:xfrm>
          <a:prstGeom prst="rect">
            <a:avLst/>
          </a:prstGeom>
          <a:noFill/>
        </p:spPr>
        <p:txBody>
          <a:bodyPr wrap="square">
            <a:spAutoFit/>
          </a:bodyPr>
          <a:lstStyle/>
          <a:p>
            <a:r>
              <a:rPr lang="pl-PL" sz="3600" dirty="0">
                <a:solidFill>
                  <a:schemeClr val="bg1"/>
                </a:solidFill>
                <a:hlinkClick r:id="rId2">
                  <a:extLst>
                    <a:ext uri="{A12FA001-AC4F-418D-AE19-62706E023703}">
                      <ahyp:hlinkClr xmlns:ahyp="http://schemas.microsoft.com/office/drawing/2018/hyperlinkcolor" val="tx"/>
                    </a:ext>
                  </a:extLst>
                </a:hlinkClick>
              </a:rPr>
              <a:t>Nastolatek może mieć własny Profil Zaufany</a:t>
            </a:r>
            <a:br>
              <a:rPr lang="pl-PL" dirty="0"/>
            </a:br>
            <a:br>
              <a:rPr lang="pl-PL" dirty="0"/>
            </a:br>
            <a:endParaRPr lang="pl-PL" dirty="0"/>
          </a:p>
        </p:txBody>
      </p:sp>
      <p:pic>
        <p:nvPicPr>
          <p:cNvPr id="4" name="Obraz 3">
            <a:extLst>
              <a:ext uri="{FF2B5EF4-FFF2-40B4-BE49-F238E27FC236}">
                <a16:creationId xmlns:a16="http://schemas.microsoft.com/office/drawing/2014/main" id="{F7868AF9-6E8D-6C5E-3A5F-08A21C36E98E}"/>
              </a:ext>
            </a:extLst>
          </p:cNvPr>
          <p:cNvPicPr>
            <a:picLocks noChangeAspect="1"/>
          </p:cNvPicPr>
          <p:nvPr/>
        </p:nvPicPr>
        <p:blipFill>
          <a:blip r:embed="rId3"/>
          <a:stretch>
            <a:fillRect/>
          </a:stretch>
        </p:blipFill>
        <p:spPr>
          <a:xfrm>
            <a:off x="14706600" y="6614235"/>
            <a:ext cx="3389670" cy="33957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2297</Words>
  <Application>Microsoft Office PowerPoint</Application>
  <PresentationFormat>Niestandardowy</PresentationFormat>
  <Paragraphs>106</Paragraphs>
  <Slides>19</Slides>
  <Notes>4</Notes>
  <HiddenSlides>0</HiddenSlides>
  <MMClips>4</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19</vt:i4>
      </vt:variant>
    </vt:vector>
  </HeadingPairs>
  <TitlesOfParts>
    <vt:vector size="26" baseType="lpstr">
      <vt:lpstr>Bebas Neue Bold</vt:lpstr>
      <vt:lpstr>Wingdings</vt:lpstr>
      <vt:lpstr>Open Sans</vt:lpstr>
      <vt:lpstr>Open Sans Bold</vt:lpstr>
      <vt:lpstr>Calibri</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CYFROWA HIGIENA</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BEZPIECZNE DZIECKO W SIECI</dc:title>
  <cp:lastModifiedBy>Agnieszka Tokarska</cp:lastModifiedBy>
  <cp:revision>12</cp:revision>
  <cp:lastPrinted>2025-09-03T09:43:05Z</cp:lastPrinted>
  <dcterms:created xsi:type="dcterms:W3CDTF">2006-08-16T00:00:00Z</dcterms:created>
  <dcterms:modified xsi:type="dcterms:W3CDTF">2025-09-03T13:20:21Z</dcterms:modified>
  <dc:identifier>DAF7Lct8IhQ</dc:identifier>
</cp:coreProperties>
</file>